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307" r:id="rId3"/>
    <p:sldId id="359" r:id="rId4"/>
    <p:sldId id="354" r:id="rId5"/>
    <p:sldId id="357" r:id="rId6"/>
    <p:sldId id="322" r:id="rId7"/>
    <p:sldId id="305" r:id="rId8"/>
    <p:sldId id="358" r:id="rId9"/>
    <p:sldId id="355"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34465" autoAdjust="0"/>
  </p:normalViewPr>
  <p:slideViewPr>
    <p:cSldViewPr snapToGrid="0">
      <p:cViewPr varScale="1">
        <p:scale>
          <a:sx n="38" d="100"/>
          <a:sy n="38" d="100"/>
        </p:scale>
        <p:origin x="31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K SABRINA" userId="9d077749-c5e0-4a82-b2a3-496765590e8f" providerId="ADAL" clId="{83DCFCED-1F39-462C-99CB-9CD160F34452}"/>
    <pc:docChg chg="undo custSel addSld modSld">
      <pc:chgData name="ROCK SABRINA" userId="9d077749-c5e0-4a82-b2a3-496765590e8f" providerId="ADAL" clId="{83DCFCED-1F39-462C-99CB-9CD160F34452}" dt="2025-03-10T14:12:35.628" v="10" actId="14100"/>
      <pc:docMkLst>
        <pc:docMk/>
      </pc:docMkLst>
      <pc:sldChg chg="modNotesTx">
        <pc:chgData name="ROCK SABRINA" userId="9d077749-c5e0-4a82-b2a3-496765590e8f" providerId="ADAL" clId="{83DCFCED-1F39-462C-99CB-9CD160F34452}" dt="2025-03-10T14:04:01.728" v="0" actId="33524"/>
        <pc:sldMkLst>
          <pc:docMk/>
          <pc:sldMk cId="1365625726" sldId="307"/>
        </pc:sldMkLst>
      </pc:sldChg>
      <pc:sldChg chg="addSp delSp modSp new mod">
        <pc:chgData name="ROCK SABRINA" userId="9d077749-c5e0-4a82-b2a3-496765590e8f" providerId="ADAL" clId="{83DCFCED-1F39-462C-99CB-9CD160F34452}" dt="2025-03-10T14:12:35.628" v="10" actId="14100"/>
        <pc:sldMkLst>
          <pc:docMk/>
          <pc:sldMk cId="3237123864" sldId="359"/>
        </pc:sldMkLst>
        <pc:spChg chg="add mod">
          <ac:chgData name="ROCK SABRINA" userId="9d077749-c5e0-4a82-b2a3-496765590e8f" providerId="ADAL" clId="{83DCFCED-1F39-462C-99CB-9CD160F34452}" dt="2025-03-10T14:07:06.373" v="3" actId="1076"/>
          <ac:spMkLst>
            <pc:docMk/>
            <pc:sldMk cId="3237123864" sldId="359"/>
            <ac:spMk id="3" creationId="{A0BD622D-F614-54DC-0E09-E3B0AFBA4002}"/>
          </ac:spMkLst>
        </pc:spChg>
        <pc:spChg chg="add del">
          <ac:chgData name="ROCK SABRINA" userId="9d077749-c5e0-4a82-b2a3-496765590e8f" providerId="ADAL" clId="{83DCFCED-1F39-462C-99CB-9CD160F34452}" dt="2025-03-10T14:07:53.666" v="5" actId="22"/>
          <ac:spMkLst>
            <pc:docMk/>
            <pc:sldMk cId="3237123864" sldId="359"/>
            <ac:spMk id="5" creationId="{E289462F-A629-F74C-EE8B-3E225AD5660B}"/>
          </ac:spMkLst>
        </pc:spChg>
        <pc:spChg chg="add mod">
          <ac:chgData name="ROCK SABRINA" userId="9d077749-c5e0-4a82-b2a3-496765590e8f" providerId="ADAL" clId="{83DCFCED-1F39-462C-99CB-9CD160F34452}" dt="2025-03-10T14:12:35.628" v="10" actId="14100"/>
          <ac:spMkLst>
            <pc:docMk/>
            <pc:sldMk cId="3237123864" sldId="359"/>
            <ac:spMk id="7" creationId="{FA3E10A3-74D3-98BF-1203-96A39E5B6B0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714BF-52E8-4EB4-AEBC-E847F2D7FD4D}" type="datetimeFigureOut">
              <a:rPr lang="fr-BE" smtClean="0"/>
              <a:t>10-03-25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0D88C3-DD39-488B-A5B4-B92B6ED4699E}" type="slidenum">
              <a:rPr lang="fr-BE" smtClean="0"/>
              <a:t>‹N°›</a:t>
            </a:fld>
            <a:endParaRPr lang="fr-BE"/>
          </a:p>
        </p:txBody>
      </p:sp>
    </p:spTree>
    <p:extLst>
      <p:ext uri="{BB962C8B-B14F-4D97-AF65-F5344CB8AC3E}">
        <p14:creationId xmlns:p14="http://schemas.microsoft.com/office/powerpoint/2010/main" val="197309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210171A3-A48E-4BB2-AC9C-A57A5588713B}" type="slidenum">
              <a:rPr lang="fr-BE" smtClean="0"/>
              <a:t>1</a:t>
            </a:fld>
            <a:endParaRPr lang="fr-BE"/>
          </a:p>
        </p:txBody>
      </p:sp>
    </p:spTree>
    <p:extLst>
      <p:ext uri="{BB962C8B-B14F-4D97-AF65-F5344CB8AC3E}">
        <p14:creationId xmlns:p14="http://schemas.microsoft.com/office/powerpoint/2010/main" val="108450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Amélie</a:t>
            </a:r>
          </a:p>
          <a:p>
            <a:endParaRPr lang="fr-BE" b="1" dirty="0"/>
          </a:p>
          <a:p>
            <a:r>
              <a:rPr lang="fr-BE" sz="1200" b="0" i="1" dirty="0">
                <a:solidFill>
                  <a:srgbClr val="333333"/>
                </a:solidFill>
                <a:effectLst/>
                <a:latin typeface="SEGOE UI" panose="020B0502040204020203" pitchFamily="34" charset="0"/>
              </a:rPr>
              <a:t>Le dispositif ALE est plutôt méconnu.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1" dirty="0">
                <a:solidFill>
                  <a:srgbClr val="333333"/>
                </a:solidFill>
                <a:effectLst/>
                <a:latin typeface="SEGOE UI" panose="020B0502040204020203" pitchFamily="34" charset="0"/>
              </a:rPr>
              <a:t>On va </a:t>
            </a:r>
            <a:r>
              <a:rPr lang="fr-BE" sz="1200" b="1" i="1" dirty="0">
                <a:solidFill>
                  <a:srgbClr val="333333"/>
                </a:solidFill>
                <a:effectLst/>
                <a:latin typeface="SEGOE UI" panose="020B0502040204020203" pitchFamily="34" charset="0"/>
              </a:rPr>
              <a:t>au-delà de l'emploi en prenant en compte l'aspect social</a:t>
            </a:r>
            <a:r>
              <a:rPr lang="fr-BE" sz="1200" b="0" i="1" dirty="0">
                <a:solidFill>
                  <a:srgbClr val="333333"/>
                </a:solidFill>
                <a:effectLst/>
                <a:latin typeface="SEGOE UI" panose="020B0502040204020203" pitchFamily="34" charset="0"/>
              </a:rPr>
              <a:t> : on soutient la « remise sur les rails ». Les personnes doivent parfois gérer d'autres aspects avant d'aller vers l'emploi comme régler des problèmes de domicile, de logistique, obtenir le permis de conduire. Il s'agit de lever les obstacles qui permettent d'atteindre l'emploi.</a:t>
            </a:r>
          </a:p>
          <a:p>
            <a:r>
              <a:rPr lang="fr-BE" sz="1200" b="0" i="1" dirty="0">
                <a:solidFill>
                  <a:srgbClr val="333333"/>
                </a:solidFill>
                <a:effectLst/>
                <a:latin typeface="SEGOE UI" panose="020B0502040204020203" pitchFamily="34" charset="0"/>
              </a:rPr>
              <a:t>Chaque commune disposant de son ALE, </a:t>
            </a:r>
            <a:r>
              <a:rPr lang="fr-BE" sz="1200" b="1" i="1" dirty="0">
                <a:solidFill>
                  <a:srgbClr val="333333"/>
                </a:solidFill>
                <a:effectLst/>
                <a:latin typeface="SEGOE UI" panose="020B0502040204020203" pitchFamily="34" charset="0"/>
              </a:rPr>
              <a:t>les chercheurs d'emploi des communes les plus isolées</a:t>
            </a:r>
            <a:r>
              <a:rPr lang="fr-BE" sz="1200" b="0" i="1" dirty="0">
                <a:solidFill>
                  <a:srgbClr val="333333"/>
                </a:solidFill>
                <a:effectLst/>
                <a:latin typeface="SEGOE UI" panose="020B0502040204020203" pitchFamily="34" charset="0"/>
              </a:rPr>
              <a:t>, les moins accessibles, ne disposant pas d'accès à la mobilité, peuvent obtenir une réponse rapide et adaptée, facilement.</a:t>
            </a:r>
            <a:endParaRPr lang="fr-BE" sz="1200" dirty="0"/>
          </a:p>
          <a:p>
            <a:pPr algn="l"/>
            <a:r>
              <a:rPr lang="fr-BE" sz="1200" b="0" i="1" dirty="0">
                <a:solidFill>
                  <a:srgbClr val="333333"/>
                </a:solidFill>
                <a:effectLst/>
                <a:latin typeface="SEGOE UI" panose="020B0502040204020203" pitchFamily="34" charset="0"/>
              </a:rPr>
              <a:t>De plus, nos modalités de travail offrent certains avantages. </a:t>
            </a:r>
            <a:r>
              <a:rPr lang="fr-BE" sz="1200" b="1" i="1" dirty="0">
                <a:solidFill>
                  <a:srgbClr val="333333"/>
                </a:solidFill>
                <a:effectLst/>
                <a:latin typeface="SEGOE UI" panose="020B0502040204020203" pitchFamily="34" charset="0"/>
              </a:rPr>
              <a:t>Le temps que nous consacrions aux chercheurs d'emploi est exclusivement destiné aux échanges </a:t>
            </a:r>
            <a:r>
              <a:rPr lang="fr-BE" sz="1200" b="0" i="1" dirty="0">
                <a:solidFill>
                  <a:srgbClr val="333333"/>
                </a:solidFill>
                <a:effectLst/>
                <a:latin typeface="SEGOE UI" panose="020B0502040204020203" pitchFamily="34" charset="0"/>
              </a:rPr>
              <a:t>pour bien renseigner les personnes et les diriger, si besoin, vers les partenaires locaux.</a:t>
            </a:r>
            <a:endParaRPr lang="fr-BE" sz="1200" b="0" i="0" dirty="0">
              <a:solidFill>
                <a:srgbClr val="333333"/>
              </a:solidFill>
              <a:effectLst/>
              <a:latin typeface="SEGOE UI" panose="020B0502040204020203" pitchFamily="34" charset="0"/>
            </a:endParaRPr>
          </a:p>
          <a:p>
            <a:endParaRPr lang="fr-BE" dirty="0"/>
          </a:p>
          <a:p>
            <a:r>
              <a:rPr lang="fr-BE" dirty="0"/>
              <a:t>Schéma : L’ALE est un levier dans le parcours d’insertion du chercheur d’emploi – lever les freins</a:t>
            </a:r>
          </a:p>
          <a:p>
            <a:r>
              <a:rPr lang="fr-BE" dirty="0"/>
              <a:t>                Elle permet à des CE éloignés de l’emploi, de se réinsérer socio-professionnellement</a:t>
            </a:r>
          </a:p>
          <a:p>
            <a:r>
              <a:rPr lang="fr-BE" dirty="0"/>
              <a:t>                Notamment en acquérant de nouvelles compétences via des prestations de proximité</a:t>
            </a:r>
          </a:p>
          <a:p>
            <a:endParaRPr lang="fr-BE" dirty="0"/>
          </a:p>
          <a:p>
            <a:r>
              <a:rPr lang="fr-BE" dirty="0"/>
              <a:t>               Mais l’ALE permet aussi à des utilisateurs de bénéficier de services qui ne sont pas rencontrés par le marché du travail régulier</a:t>
            </a:r>
          </a:p>
          <a:p>
            <a:r>
              <a:rPr lang="fr-BE" dirty="0"/>
              <a:t>               Le principe de base des activités ALE est de ne pas entrer en concurrence avec les circuits réguliers du travail </a:t>
            </a:r>
            <a:r>
              <a:rPr lang="fr-BE" dirty="0">
                <a:sym typeface="Wingdings" panose="05000000000000000000" pitchFamily="2" charset="2"/>
              </a:rPr>
              <a:t> on est donc sur des activités de faible ampleur, saisonnière ou                 </a:t>
            </a:r>
            <a:br>
              <a:rPr lang="fr-BE" dirty="0">
                <a:sym typeface="Wingdings" panose="05000000000000000000" pitchFamily="2" charset="2"/>
              </a:rPr>
            </a:br>
            <a:r>
              <a:rPr lang="fr-BE" dirty="0">
                <a:sym typeface="Wingdings" panose="05000000000000000000" pitchFamily="2" charset="2"/>
              </a:rPr>
              <a:t>               exceptionnelles</a:t>
            </a:r>
          </a:p>
        </p:txBody>
      </p:sp>
      <p:sp>
        <p:nvSpPr>
          <p:cNvPr id="4" name="Espace réservé du numéro de diapositive 3"/>
          <p:cNvSpPr>
            <a:spLocks noGrp="1"/>
          </p:cNvSpPr>
          <p:nvPr>
            <p:ph type="sldNum" sz="quarter" idx="5"/>
          </p:nvPr>
        </p:nvSpPr>
        <p:spPr/>
        <p:txBody>
          <a:bodyPr/>
          <a:lstStyle/>
          <a:p>
            <a:fld id="{210171A3-A48E-4BB2-AC9C-A57A5588713B}" type="slidenum">
              <a:rPr lang="fr-BE" smtClean="0"/>
              <a:t>2</a:t>
            </a:fld>
            <a:endParaRPr lang="fr-BE"/>
          </a:p>
        </p:txBody>
      </p:sp>
    </p:spTree>
    <p:extLst>
      <p:ext uri="{BB962C8B-B14F-4D97-AF65-F5344CB8AC3E}">
        <p14:creationId xmlns:p14="http://schemas.microsoft.com/office/powerpoint/2010/main" val="1492011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220D88C3-DD39-488B-A5B4-B92B6ED4699E}" type="slidenum">
              <a:rPr lang="fr-BE" smtClean="0"/>
              <a:t>3</a:t>
            </a:fld>
            <a:endParaRPr lang="fr-BE"/>
          </a:p>
        </p:txBody>
      </p:sp>
    </p:spTree>
    <p:extLst>
      <p:ext uri="{BB962C8B-B14F-4D97-AF65-F5344CB8AC3E}">
        <p14:creationId xmlns:p14="http://schemas.microsoft.com/office/powerpoint/2010/main" val="2480821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latin typeface="Aptos (Corps)"/>
              </a:rPr>
              <a:t>Amélie</a:t>
            </a:r>
          </a:p>
          <a:p>
            <a:r>
              <a:rPr lang="fr-BE" dirty="0">
                <a:latin typeface="Aptos (Corps)"/>
              </a:rPr>
              <a:t>Donner exemples sur Durbuy</a:t>
            </a:r>
          </a:p>
          <a:p>
            <a:endParaRPr lang="fr-BE" dirty="0">
              <a:latin typeface="Aptos (Corps)"/>
            </a:endParaRPr>
          </a:p>
          <a:p>
            <a:r>
              <a:rPr lang="fr-BE" dirty="0">
                <a:latin typeface="Aptos (Corps)"/>
              </a:rPr>
              <a:t>Garde ponctuelle : crèche ferme pour travaux -&gt; besoin de combler 1 jour/semaine</a:t>
            </a:r>
          </a:p>
          <a:p>
            <a:r>
              <a:rPr lang="fr-BE" dirty="0">
                <a:latin typeface="Aptos (Corps)"/>
              </a:rPr>
              <a:t>Embellissement de la ville – aide en belle saison aux services parcs &amp; jardins de la Ville</a:t>
            </a:r>
          </a:p>
          <a:p>
            <a:r>
              <a:rPr lang="fr-BE" dirty="0">
                <a:latin typeface="Aptos (Corps)"/>
              </a:rPr>
              <a:t>Accompagnement des bus scolaires pour le ramassage des élèves dans les écoles communales, surveillance enfants dans les écoles</a:t>
            </a:r>
          </a:p>
          <a:p>
            <a:r>
              <a:rPr lang="fr-BE" dirty="0">
                <a:latin typeface="Aptos (Corps)"/>
              </a:rPr>
              <a:t>Aide à l’animation de stages pour enfants</a:t>
            </a:r>
          </a:p>
          <a:p>
            <a:r>
              <a:rPr lang="fr-BE" dirty="0">
                <a:latin typeface="Aptos (Corps)"/>
              </a:rPr>
              <a:t>Cueillette de fraises – pommes -poires</a:t>
            </a:r>
            <a:endParaRPr lang="fr-BE" dirty="0"/>
          </a:p>
        </p:txBody>
      </p:sp>
      <p:sp>
        <p:nvSpPr>
          <p:cNvPr id="4" name="Espace réservé du numéro de diapositive 3"/>
          <p:cNvSpPr>
            <a:spLocks noGrp="1"/>
          </p:cNvSpPr>
          <p:nvPr>
            <p:ph type="sldNum" sz="quarter" idx="5"/>
          </p:nvPr>
        </p:nvSpPr>
        <p:spPr/>
        <p:txBody>
          <a:bodyPr/>
          <a:lstStyle/>
          <a:p>
            <a:fld id="{210171A3-A48E-4BB2-AC9C-A57A5588713B}" type="slidenum">
              <a:rPr lang="fr-BE" smtClean="0"/>
              <a:t>4</a:t>
            </a:fld>
            <a:endParaRPr lang="fr-BE"/>
          </a:p>
        </p:txBody>
      </p:sp>
    </p:spTree>
    <p:extLst>
      <p:ext uri="{BB962C8B-B14F-4D97-AF65-F5344CB8AC3E}">
        <p14:creationId xmlns:p14="http://schemas.microsoft.com/office/powerpoint/2010/main" val="222660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D1A9D-CF04-4085-54AC-4DE6EFA0AC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F7D478-68D0-9242-49B6-3FF4D5EB7BE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3F70861-08B5-7471-1D64-21E8D0FE2A98}"/>
              </a:ext>
            </a:extLst>
          </p:cNvPr>
          <p:cNvSpPr>
            <a:spLocks noGrp="1"/>
          </p:cNvSpPr>
          <p:nvPr>
            <p:ph type="body" idx="1"/>
          </p:nvPr>
        </p:nvSpPr>
        <p:spPr/>
        <p:txBody>
          <a:bodyPr/>
          <a:lstStyle/>
          <a:p>
            <a:r>
              <a:rPr lang="fr-BE" b="1" dirty="0"/>
              <a:t>Sabrina</a:t>
            </a:r>
          </a:p>
          <a:p>
            <a:endParaRPr lang="fr-B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Trouver un ou deux exemples parlant pour chaque objectif</a:t>
            </a:r>
          </a:p>
          <a:p>
            <a:endParaRPr lang="fr-BE" b="1" dirty="0"/>
          </a:p>
          <a:p>
            <a:r>
              <a:rPr lang="fr-BE" dirty="0"/>
              <a:t>(re)Mobiliser la personne :</a:t>
            </a:r>
          </a:p>
          <a:p>
            <a:r>
              <a:rPr lang="fr-BE" dirty="0"/>
              <a:t>Expérience professionnelle :</a:t>
            </a:r>
          </a:p>
          <a:p>
            <a:r>
              <a:rPr lang="fr-BE" dirty="0"/>
              <a:t>Revenu complémentaire :</a:t>
            </a:r>
          </a:p>
          <a:p>
            <a:r>
              <a:rPr lang="fr-BE" dirty="0"/>
              <a:t>Inclusion sociale :</a:t>
            </a:r>
          </a:p>
          <a:p>
            <a:r>
              <a:rPr lang="fr-BE" dirty="0"/>
              <a:t>Développer/confirmer un projet professionnel :</a:t>
            </a:r>
          </a:p>
          <a:p>
            <a:r>
              <a:rPr lang="fr-BE" dirty="0"/>
              <a:t>Développer des compétences : </a:t>
            </a:r>
          </a:p>
          <a:p>
            <a:r>
              <a:rPr lang="fr-BE" dirty="0"/>
              <a:t>Savoir-faire comportementaux : </a:t>
            </a:r>
          </a:p>
          <a:p>
            <a:r>
              <a:rPr lang="fr-BE" dirty="0"/>
              <a:t>Confiance en soi :</a:t>
            </a:r>
          </a:p>
          <a:p>
            <a:endParaRPr lang="fr-BE" dirty="0"/>
          </a:p>
          <a:p>
            <a:r>
              <a:rPr lang="fr-BE" dirty="0"/>
              <a:t>Parler de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Calibri" panose="020F0502020204030204" pitchFamily="34" charset="0"/>
                <a:cs typeface="Calibri" panose="020F0502020204030204" pitchFamily="34" charset="0"/>
              </a:rPr>
              <a:t>Accès à des</a:t>
            </a:r>
            <a:r>
              <a:rPr lang="fr-BE" sz="1200" b="1" dirty="0">
                <a:latin typeface="Calibri" panose="020F0502020204030204" pitchFamily="34" charset="0"/>
                <a:cs typeface="Calibri" panose="020F0502020204030204" pitchFamily="34" charset="0"/>
              </a:rPr>
              <a:t> </a:t>
            </a:r>
            <a:r>
              <a:rPr lang="fr-BE" sz="1200" b="1" dirty="0">
                <a:solidFill>
                  <a:srgbClr val="7E676D"/>
                </a:solidFill>
                <a:latin typeface="Calibri" panose="020F0502020204030204" pitchFamily="34" charset="0"/>
                <a:cs typeface="Calibri" panose="020F0502020204030204" pitchFamily="34" charset="0"/>
              </a:rPr>
              <a:t>formations </a:t>
            </a:r>
            <a:r>
              <a:rPr lang="fr-BE" sz="1200" dirty="0">
                <a:latin typeface="Calibri" panose="020F0502020204030204" pitchFamily="34" charset="0"/>
                <a:cs typeface="Calibri" panose="020F0502020204030204" pitchFamily="34" charset="0"/>
              </a:rPr>
              <a:t>financées ou organisées par l'ALE et des services liés aux initiatives locales</a:t>
            </a:r>
          </a:p>
          <a:p>
            <a:pPr>
              <a:spcBef>
                <a:spcPts val="2400"/>
              </a:spcBef>
            </a:pPr>
            <a:r>
              <a:rPr lang="fr-BE" sz="1200" b="1" dirty="0">
                <a:solidFill>
                  <a:srgbClr val="7E676D"/>
                </a:solidFill>
                <a:latin typeface="Calibri" panose="020F0502020204030204" pitchFamily="34" charset="0"/>
                <a:cs typeface="Calibri" panose="020F0502020204030204" pitchFamily="34" charset="0"/>
              </a:rPr>
              <a:t>Aide</a:t>
            </a:r>
            <a:r>
              <a:rPr lang="fr-BE" sz="1200" b="1" dirty="0">
                <a:latin typeface="Calibri" panose="020F0502020204030204" pitchFamily="34" charset="0"/>
                <a:cs typeface="Calibri" panose="020F0502020204030204" pitchFamily="34" charset="0"/>
              </a:rPr>
              <a:t> </a:t>
            </a:r>
            <a:r>
              <a:rPr lang="fr-BE" sz="1200" dirty="0">
                <a:latin typeface="Calibri" panose="020F0502020204030204" pitchFamily="34" charset="0"/>
                <a:cs typeface="Calibri" panose="020F0502020204030204" pitchFamily="34" charset="0"/>
              </a:rPr>
              <a:t>à la réinsertion / remobilisation vers le travail : </a:t>
            </a:r>
          </a:p>
          <a:p>
            <a:pPr marL="0" indent="0">
              <a:buNone/>
            </a:pPr>
            <a:r>
              <a:rPr lang="fr-BE" sz="1400" dirty="0">
                <a:latin typeface="Calibri" panose="020F0502020204030204" pitchFamily="34" charset="0"/>
                <a:cs typeface="Calibri" panose="020F0502020204030204" pitchFamily="34" charset="0"/>
              </a:rPr>
              <a:t>	</a:t>
            </a:r>
            <a:r>
              <a:rPr lang="fr-BE" sz="1200" dirty="0">
                <a:latin typeface="Calibri" panose="020F0502020204030204" pitchFamily="34" charset="0"/>
                <a:cs typeface="Calibri" panose="020F0502020204030204" pitchFamily="34" charset="0"/>
                <a:sym typeface="Wingdings" panose="05000000000000000000" pitchFamily="2" charset="2"/>
              </a:rPr>
              <a:t> </a:t>
            </a:r>
            <a:r>
              <a:rPr lang="fr-BE" sz="1200" dirty="0">
                <a:latin typeface="Calibri" panose="020F0502020204030204" pitchFamily="34" charset="0"/>
                <a:cs typeface="Calibri" panose="020F0502020204030204" pitchFamily="34" charset="0"/>
              </a:rPr>
              <a:t>Les chercheurs d’emploi « éloignés de l’emploi » reprennent contact avec des clients, font appel à 	diverses </a:t>
            </a:r>
            <a:r>
              <a:rPr lang="fr-BE" sz="1200" i="1" dirty="0">
                <a:latin typeface="Calibri" panose="020F0502020204030204" pitchFamily="34" charset="0"/>
                <a:cs typeface="Calibri" panose="020F0502020204030204" pitchFamily="34" charset="0"/>
              </a:rPr>
              <a:t>soft </a:t>
            </a:r>
            <a:r>
              <a:rPr lang="fr-BE" sz="1200" i="1" dirty="0" err="1">
                <a:latin typeface="Calibri" panose="020F0502020204030204" pitchFamily="34" charset="0"/>
                <a:cs typeface="Calibri" panose="020F0502020204030204" pitchFamily="34" charset="0"/>
              </a:rPr>
              <a:t>skills</a:t>
            </a:r>
            <a:r>
              <a:rPr lang="fr-BE" sz="1200" dirty="0">
                <a:latin typeface="Calibri" panose="020F0502020204030204" pitchFamily="34" charset="0"/>
                <a:cs typeface="Calibri" panose="020F0502020204030204" pitchFamily="34" charset="0"/>
              </a:rPr>
              <a:t>, développent un sentiment d’utilité, acquièrent   </a:t>
            </a:r>
            <a:br>
              <a:rPr lang="fr-BE" sz="1200" dirty="0">
                <a:latin typeface="Calibri" panose="020F0502020204030204" pitchFamily="34" charset="0"/>
                <a:cs typeface="Calibri" panose="020F0502020204030204" pitchFamily="34" charset="0"/>
              </a:rPr>
            </a:br>
            <a:r>
              <a:rPr lang="fr-BE" sz="1200" dirty="0">
                <a:latin typeface="Calibri" panose="020F0502020204030204" pitchFamily="34" charset="0"/>
                <a:cs typeface="Calibri" panose="020F0502020204030204" pitchFamily="34" charset="0"/>
              </a:rPr>
              <a:t>                             une expérience à mettre dans leur CV, …</a:t>
            </a:r>
          </a:p>
          <a:p>
            <a:pPr marL="0" indent="0">
              <a:buFont typeface="Arial" panose="020B0604020202020204" pitchFamily="34" charset="0"/>
              <a:buNone/>
            </a:pPr>
            <a:r>
              <a:rPr lang="fr-BE" sz="1200" dirty="0">
                <a:latin typeface="Calibri" panose="020F0502020204030204" pitchFamily="34" charset="0"/>
                <a:cs typeface="Calibri" panose="020F0502020204030204" pitchFamily="34" charset="0"/>
              </a:rPr>
              <a:t>	</a:t>
            </a:r>
            <a:r>
              <a:rPr lang="fr-BE" sz="1200" dirty="0">
                <a:latin typeface="Calibri" panose="020F0502020204030204" pitchFamily="34" charset="0"/>
                <a:cs typeface="Calibri" panose="020F0502020204030204" pitchFamily="34" charset="0"/>
                <a:sym typeface="Wingdings" panose="05000000000000000000" pitchFamily="2" charset="2"/>
              </a:rPr>
              <a:t> </a:t>
            </a:r>
            <a:r>
              <a:rPr lang="fr-BE" sz="1200" dirty="0">
                <a:latin typeface="Calibri" panose="020F0502020204030204" pitchFamily="34" charset="0"/>
                <a:cs typeface="Calibri" panose="020F0502020204030204" pitchFamily="34" charset="0"/>
              </a:rPr>
              <a:t>« L’ALE est un pas vers une insertion plus durable »</a:t>
            </a:r>
            <a:endParaRPr lang="fr-BE" sz="1400" b="1" dirty="0">
              <a:solidFill>
                <a:srgbClr val="7E676D"/>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dirty="0">
                <a:latin typeface="Calibri" panose="020F0502020204030204" pitchFamily="34" charset="0"/>
                <a:cs typeface="Calibri" panose="020F0502020204030204" pitchFamily="34" charset="0"/>
              </a:rPr>
              <a:t>Sentiment d’utilité et de </a:t>
            </a:r>
            <a:r>
              <a:rPr lang="fr-BE" sz="1200" b="1" dirty="0">
                <a:solidFill>
                  <a:srgbClr val="7E676D"/>
                </a:solidFill>
                <a:latin typeface="Calibri" panose="020F0502020204030204" pitchFamily="34" charset="0"/>
                <a:cs typeface="Calibri" panose="020F0502020204030204" pitchFamily="34" charset="0"/>
              </a:rPr>
              <a:t>reconnaissance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dirty="0">
              <a:latin typeface="Calibri" panose="020F0502020204030204" pitchFamily="34" charset="0"/>
              <a:cs typeface="Calibri" panose="020F0502020204030204" pitchFamily="34" charset="0"/>
            </a:endParaRPr>
          </a:p>
          <a:p>
            <a:endParaRPr lang="fr-BE" dirty="0"/>
          </a:p>
        </p:txBody>
      </p:sp>
      <p:sp>
        <p:nvSpPr>
          <p:cNvPr id="4" name="Espace réservé du numéro de diapositive 3">
            <a:extLst>
              <a:ext uri="{FF2B5EF4-FFF2-40B4-BE49-F238E27FC236}">
                <a16:creationId xmlns:a16="http://schemas.microsoft.com/office/drawing/2014/main" id="{0A1F37F0-0F49-5B40-4AA6-FBD917078640}"/>
              </a:ext>
            </a:extLst>
          </p:cNvPr>
          <p:cNvSpPr>
            <a:spLocks noGrp="1"/>
          </p:cNvSpPr>
          <p:nvPr>
            <p:ph type="sldNum" sz="quarter" idx="5"/>
          </p:nvPr>
        </p:nvSpPr>
        <p:spPr/>
        <p:txBody>
          <a:bodyPr/>
          <a:lstStyle/>
          <a:p>
            <a:fld id="{210171A3-A48E-4BB2-AC9C-A57A5588713B}" type="slidenum">
              <a:rPr lang="fr-BE" smtClean="0"/>
              <a:t>5</a:t>
            </a:fld>
            <a:endParaRPr lang="fr-BE"/>
          </a:p>
        </p:txBody>
      </p:sp>
    </p:spTree>
    <p:extLst>
      <p:ext uri="{BB962C8B-B14F-4D97-AF65-F5344CB8AC3E}">
        <p14:creationId xmlns:p14="http://schemas.microsoft.com/office/powerpoint/2010/main" val="1237971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Sabrina</a:t>
            </a:r>
          </a:p>
          <a:p>
            <a:endParaRPr lang="fr-BE" b="1" dirty="0"/>
          </a:p>
          <a:p>
            <a:r>
              <a:rPr lang="fr-BE" dirty="0"/>
              <a:t>Intervention dans les frais de déplacement : </a:t>
            </a:r>
            <a:r>
              <a:rPr lang="fr-BE" sz="1200" dirty="0">
                <a:latin typeface="Calibri" panose="020F0502020204030204" pitchFamily="34" charset="0"/>
                <a:cs typeface="Calibri" panose="020F0502020204030204" pitchFamily="34" charset="0"/>
              </a:rPr>
              <a:t>d'au moins 0,15 €/km pour les trajets (aller et retour) plus de 5km</a:t>
            </a:r>
          </a:p>
          <a:p>
            <a:pPr lvl="1"/>
            <a:r>
              <a:rPr lang="fr-BE" sz="1200" dirty="0">
                <a:latin typeface="Calibri" panose="020F0502020204030204" pitchFamily="34" charset="0"/>
                <a:cs typeface="Calibri" panose="020F0502020204030204" pitchFamily="34" charset="0"/>
              </a:rPr>
              <a:t>                                                           Choix de l’O.A. de l’imputer à l’ALE ou aux utilisateurs</a:t>
            </a:r>
          </a:p>
          <a:p>
            <a:pPr lvl="1"/>
            <a:endParaRPr lang="fr-BE" sz="1200" dirty="0">
              <a:latin typeface="Calibri" panose="020F0502020204030204" pitchFamily="34" charset="0"/>
              <a:cs typeface="Calibri" panose="020F0502020204030204" pitchFamily="34" charset="0"/>
            </a:endParaRP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210171A3-A48E-4BB2-AC9C-A57A5588713B}" type="slidenum">
              <a:rPr lang="fr-BE" smtClean="0"/>
              <a:t>6</a:t>
            </a:fld>
            <a:endParaRPr lang="fr-BE"/>
          </a:p>
        </p:txBody>
      </p:sp>
    </p:spTree>
    <p:extLst>
      <p:ext uri="{BB962C8B-B14F-4D97-AF65-F5344CB8AC3E}">
        <p14:creationId xmlns:p14="http://schemas.microsoft.com/office/powerpoint/2010/main" val="110062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Tx/>
              <a:buNone/>
            </a:pPr>
            <a:r>
              <a:rPr lang="fr-BE" b="1" dirty="0"/>
              <a:t>Amélie</a:t>
            </a:r>
          </a:p>
          <a:p>
            <a:pPr marL="171450" indent="-171450">
              <a:buFontTx/>
              <a:buChar char="-"/>
            </a:pPr>
            <a:endParaRPr lang="fr-BE" dirty="0"/>
          </a:p>
          <a:p>
            <a:pPr marL="171450" indent="-171450">
              <a:buFontTx/>
              <a:buChar char="-"/>
            </a:pPr>
            <a:r>
              <a:rPr lang="fr-BE" dirty="0"/>
              <a:t>Porte ouverte quand tout le reste se ferme, main tendue</a:t>
            </a:r>
          </a:p>
          <a:p>
            <a:pPr marL="171450" indent="-171450">
              <a:buFontTx/>
              <a:buChar char="-"/>
            </a:pPr>
            <a:r>
              <a:rPr lang="fr-BE" dirty="0"/>
              <a:t>Nous faisons du cas par cas</a:t>
            </a:r>
          </a:p>
          <a:p>
            <a:pPr marL="171450" indent="-171450">
              <a:buFontTx/>
              <a:buChar char="-"/>
            </a:pPr>
            <a:r>
              <a:rPr lang="fr-BE" dirty="0"/>
              <a:t>Nous n’avons pas de solutions miracles à tous les problèmes mais nous nous rendons disponibles, à l’écoute.</a:t>
            </a:r>
          </a:p>
        </p:txBody>
      </p:sp>
      <p:sp>
        <p:nvSpPr>
          <p:cNvPr id="4" name="Espace réservé du numéro de diapositive 3"/>
          <p:cNvSpPr>
            <a:spLocks noGrp="1"/>
          </p:cNvSpPr>
          <p:nvPr>
            <p:ph type="sldNum" sz="quarter" idx="5"/>
          </p:nvPr>
        </p:nvSpPr>
        <p:spPr/>
        <p:txBody>
          <a:bodyPr/>
          <a:lstStyle/>
          <a:p>
            <a:fld id="{210171A3-A48E-4BB2-AC9C-A57A5588713B}" type="slidenum">
              <a:rPr lang="fr-BE" smtClean="0"/>
              <a:t>7</a:t>
            </a:fld>
            <a:endParaRPr lang="fr-BE"/>
          </a:p>
        </p:txBody>
      </p:sp>
    </p:spTree>
    <p:extLst>
      <p:ext uri="{BB962C8B-B14F-4D97-AF65-F5344CB8AC3E}">
        <p14:creationId xmlns:p14="http://schemas.microsoft.com/office/powerpoint/2010/main" val="2806406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FBAE6-E96A-0907-9B57-CA947CC67E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613626-05E9-BA65-2161-2D815B6EA7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8C73245-68FF-8770-8EDB-632D5AB8B0FE}"/>
              </a:ext>
            </a:extLst>
          </p:cNvPr>
          <p:cNvSpPr>
            <a:spLocks noGrp="1"/>
          </p:cNvSpPr>
          <p:nvPr>
            <p:ph type="body" idx="1"/>
          </p:nvPr>
        </p:nvSpPr>
        <p:spPr/>
        <p:txBody>
          <a:bodyPr/>
          <a:lstStyle/>
          <a:p>
            <a:r>
              <a:rPr lang="fr-BE" b="1" dirty="0"/>
              <a:t>Amélie</a:t>
            </a:r>
          </a:p>
          <a:p>
            <a:endParaRPr lang="fr-BE" dirty="0"/>
          </a:p>
          <a:p>
            <a:r>
              <a:rPr lang="fr-BE" dirty="0"/>
              <a:t>Il s’agit d’une liste non-exhaustive des ALE proches de nous avec mail et numéro de téléphone</a:t>
            </a:r>
          </a:p>
        </p:txBody>
      </p:sp>
      <p:sp>
        <p:nvSpPr>
          <p:cNvPr id="4" name="Espace réservé du numéro de diapositive 3">
            <a:extLst>
              <a:ext uri="{FF2B5EF4-FFF2-40B4-BE49-F238E27FC236}">
                <a16:creationId xmlns:a16="http://schemas.microsoft.com/office/drawing/2014/main" id="{421ABE6A-6AF9-D521-A665-410C18ED5E0F}"/>
              </a:ext>
            </a:extLst>
          </p:cNvPr>
          <p:cNvSpPr>
            <a:spLocks noGrp="1"/>
          </p:cNvSpPr>
          <p:nvPr>
            <p:ph type="sldNum" sz="quarter" idx="5"/>
          </p:nvPr>
        </p:nvSpPr>
        <p:spPr/>
        <p:txBody>
          <a:bodyPr/>
          <a:lstStyle/>
          <a:p>
            <a:fld id="{210171A3-A48E-4BB2-AC9C-A57A5588713B}" type="slidenum">
              <a:rPr lang="fr-BE" smtClean="0"/>
              <a:t>8</a:t>
            </a:fld>
            <a:endParaRPr lang="fr-BE"/>
          </a:p>
        </p:txBody>
      </p:sp>
    </p:spTree>
    <p:extLst>
      <p:ext uri="{BB962C8B-B14F-4D97-AF65-F5344CB8AC3E}">
        <p14:creationId xmlns:p14="http://schemas.microsoft.com/office/powerpoint/2010/main" val="2722419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9D218-22C7-2CEA-9C4A-4F18D2E4BE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27EF3A-1D2E-2AAF-C7B4-3C435F3C5C9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EC0CBFD-758C-8A87-5377-01BA5C2E165A}"/>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7558086A-0855-D231-D583-5AA0DA6F0A50}"/>
              </a:ext>
            </a:extLst>
          </p:cNvPr>
          <p:cNvSpPr>
            <a:spLocks noGrp="1"/>
          </p:cNvSpPr>
          <p:nvPr>
            <p:ph type="sldNum" sz="quarter" idx="5"/>
          </p:nvPr>
        </p:nvSpPr>
        <p:spPr/>
        <p:txBody>
          <a:bodyPr/>
          <a:lstStyle/>
          <a:p>
            <a:fld id="{210171A3-A48E-4BB2-AC9C-A57A5588713B}" type="slidenum">
              <a:rPr lang="fr-BE" smtClean="0"/>
              <a:t>9</a:t>
            </a:fld>
            <a:endParaRPr lang="fr-BE"/>
          </a:p>
        </p:txBody>
      </p:sp>
    </p:spTree>
    <p:extLst>
      <p:ext uri="{BB962C8B-B14F-4D97-AF65-F5344CB8AC3E}">
        <p14:creationId xmlns:p14="http://schemas.microsoft.com/office/powerpoint/2010/main" val="1393626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DD163E-ECDF-DE5B-3C2F-4CEBC4FEE17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E43480C-1CDB-C7C3-F778-AE6A94523E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FF45C538-FC97-85FB-4847-A633862E9365}"/>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24F25E49-D8C9-86BB-A4D4-5D63EADA79C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2364419-7510-F9F2-A7F5-38CA709BF269}"/>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350029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326067-CC1A-B003-929D-A223A89662E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FB7BC65-8D4B-C236-5024-3026D1B58B6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33B4916-0870-92B9-BDA7-C025860AFAE2}"/>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F56533F1-906A-A3B2-67C6-DE1A0B29DCB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815CD32-0630-EA3F-35EA-5870DD2C385D}"/>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103197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0E1151-B45D-BBB6-F989-64FB174DC6F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BF68EB5F-875F-8641-C157-346EA18329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4694E19-14B7-E54A-8E00-F53E3D8DF9AD}"/>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9BD7F176-FD08-35B6-84F9-2593E81973D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72C383A-422B-ADF0-9FD2-D037FE0B2700}"/>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3616433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AA88CB-A1CC-FA8B-352E-B4D8FD95CC6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727D0A12-EC9F-B799-6F17-C8D5340DC5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6015FC52-3B3C-E267-4E8C-90E4475568D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1457DF8D-FBA3-DAE7-833C-0E8F7D16D701}"/>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6" name="Espace réservé du pied de page 5">
            <a:extLst>
              <a:ext uri="{FF2B5EF4-FFF2-40B4-BE49-F238E27FC236}">
                <a16:creationId xmlns:a16="http://schemas.microsoft.com/office/drawing/2014/main" id="{E7BD3405-5172-3A79-85CB-00549C811700}"/>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5E26885-5253-0409-0365-BA8861C0B9DE}"/>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2137766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6BC95F-B22A-B608-70C9-679E093BEEB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41D2BF0C-8B72-AA32-6F69-E8A3892259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7F83CDA-B273-FA8D-06FB-888A3DD7156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E664547-6CE3-3D1F-1987-665171EF3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E352B39-B1C8-B707-9F2E-321D7FB86B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81ADA8-9704-8637-9BD5-3EE337B47497}"/>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8" name="Espace réservé du pied de page 7">
            <a:extLst>
              <a:ext uri="{FF2B5EF4-FFF2-40B4-BE49-F238E27FC236}">
                <a16:creationId xmlns:a16="http://schemas.microsoft.com/office/drawing/2014/main" id="{5F34122D-3189-EAD9-AB2B-E9226F400623}"/>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5F16AF45-D701-2D3F-892A-D6379319983D}"/>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2003223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4D5A8B-3EF3-CD0F-7C7C-77FC26C1EA4B}"/>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0AD2EB79-C5F0-4242-871B-05300BCD7957}"/>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4" name="Espace réservé du pied de page 3">
            <a:extLst>
              <a:ext uri="{FF2B5EF4-FFF2-40B4-BE49-F238E27FC236}">
                <a16:creationId xmlns:a16="http://schemas.microsoft.com/office/drawing/2014/main" id="{A3B78D9C-6D5D-49D3-6403-FAB5DAF6FA1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039AE592-1BB9-F06E-311C-C4ACBFF60A52}"/>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1809665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F2CA958-7115-6D30-3987-B41B4B5781FA}"/>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3" name="Espace réservé du pied de page 2">
            <a:extLst>
              <a:ext uri="{FF2B5EF4-FFF2-40B4-BE49-F238E27FC236}">
                <a16:creationId xmlns:a16="http://schemas.microsoft.com/office/drawing/2014/main" id="{05808D1A-70D4-1FDD-EC4A-7B710FC7A01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BD79C0DB-01DC-1E03-9AAB-56B59FD73BF5}"/>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39382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DC917C-562C-9403-30A6-95C5B37FC5B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18CDAC64-CD68-BB00-D6E9-8D7F6E1BB9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6BCED9E0-6E9E-E4BB-2ADE-7AEF98A0F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7967552-F045-D315-1D16-FD383F2034DB}"/>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6" name="Espace réservé du pied de page 5">
            <a:extLst>
              <a:ext uri="{FF2B5EF4-FFF2-40B4-BE49-F238E27FC236}">
                <a16:creationId xmlns:a16="http://schemas.microsoft.com/office/drawing/2014/main" id="{9A468AB7-6B4E-C71E-03CF-7347C1727119}"/>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7AF1D8C-1E61-AEAF-C5DC-6DD6EFEA0EBE}"/>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1196829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174F85-3DF4-6477-4C89-20F2EC0608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D788080A-16F8-A1CA-31B3-70D37A4D5E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EE858C5E-5664-6357-667D-88753C5D2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B8E1308-9C6A-E7D1-7C8A-54F7FA8F6391}"/>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6" name="Espace réservé du pied de page 5">
            <a:extLst>
              <a:ext uri="{FF2B5EF4-FFF2-40B4-BE49-F238E27FC236}">
                <a16:creationId xmlns:a16="http://schemas.microsoft.com/office/drawing/2014/main" id="{3B97EDBA-B617-3006-2E57-4D42D3DB673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474ACF4-83A4-A608-F43D-21EC716B245B}"/>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2759489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D40082-EAE3-56AA-DD37-FE112E24B855}"/>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70D190A-2A05-53DB-4138-D0E8E8DB72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595194F-8936-CF96-D654-367A0EDF2EAD}"/>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426B6AC2-2204-5FE9-5A94-44871AB28F6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C1E9250-A39B-3320-70EB-95461514032A}"/>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4225094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B60808F-BD87-533A-B66C-514017660C0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A1186BD-FEFB-E1B3-D240-08B89768DB3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C3909A4-8CA4-FC6B-231F-0801BD527396}"/>
              </a:ext>
            </a:extLst>
          </p:cNvPr>
          <p:cNvSpPr>
            <a:spLocks noGrp="1"/>
          </p:cNvSpPr>
          <p:nvPr>
            <p:ph type="dt" sz="half" idx="10"/>
          </p:nvPr>
        </p:nvSpPr>
        <p:spPr/>
        <p:txBody>
          <a:body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3C9AC42A-D109-8062-F2A4-70BF41819E6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6E9134-A4AD-5FC5-B9EE-98BA6DF445B4}"/>
              </a:ext>
            </a:extLst>
          </p:cNvPr>
          <p:cNvSpPr>
            <a:spLocks noGrp="1"/>
          </p:cNvSpPr>
          <p:nvPr>
            <p:ph type="sldNum" sz="quarter" idx="12"/>
          </p:nvPr>
        </p:nvSpPr>
        <p:spPr/>
        <p:txBody>
          <a:bodyPr/>
          <a:lstStyle/>
          <a:p>
            <a:fld id="{9B5C8A6E-5205-4891-A395-43A4D24191C4}" type="slidenum">
              <a:rPr lang="fr-BE" smtClean="0"/>
              <a:t>‹N°›</a:t>
            </a:fld>
            <a:endParaRPr lang="fr-BE"/>
          </a:p>
        </p:txBody>
      </p:sp>
    </p:spTree>
    <p:extLst>
      <p:ext uri="{BB962C8B-B14F-4D97-AF65-F5344CB8AC3E}">
        <p14:creationId xmlns:p14="http://schemas.microsoft.com/office/powerpoint/2010/main" val="689134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10" name="Image 9" descr="Une image contenant texte, capture d’écran, logo, Police&#10;&#10;Description générée automatiquement">
            <a:extLst>
              <a:ext uri="{FF2B5EF4-FFF2-40B4-BE49-F238E27FC236}">
                <a16:creationId xmlns:a16="http://schemas.microsoft.com/office/drawing/2014/main" id="{5A1B9112-8B39-EC34-2D11-1A5EBFCE48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0942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pic>
        <p:nvPicPr>
          <p:cNvPr id="3" name="Image 2" descr="Une image contenant capture d’écran, jaune, conception&#10;&#10;Description générée automatiquement">
            <a:extLst>
              <a:ext uri="{FF2B5EF4-FFF2-40B4-BE49-F238E27FC236}">
                <a16:creationId xmlns:a16="http://schemas.microsoft.com/office/drawing/2014/main" id="{BD5DE937-7AFA-D497-6134-5D647D040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0971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77AB43-8DC4-0828-BC1F-3645DDC291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EF02883-1340-F84E-77E5-595A3E4D2C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7D6DF57-686F-2902-C679-8D84EF16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CFB2FE-761A-457F-AA16-18F2BE424AC3}" type="datetimeFigureOut">
              <a:rPr lang="fr-BE" smtClean="0"/>
              <a:t>10-03-25</a:t>
            </a:fld>
            <a:endParaRPr lang="fr-BE"/>
          </a:p>
        </p:txBody>
      </p:sp>
      <p:sp>
        <p:nvSpPr>
          <p:cNvPr id="5" name="Espace réservé du pied de page 4">
            <a:extLst>
              <a:ext uri="{FF2B5EF4-FFF2-40B4-BE49-F238E27FC236}">
                <a16:creationId xmlns:a16="http://schemas.microsoft.com/office/drawing/2014/main" id="{F40F2ED0-83A7-E2D1-D5FE-EA80F44E17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9A0E4F04-CCE2-77C7-E027-29557BD221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5C8A6E-5205-4891-A395-43A4D24191C4}" type="slidenum">
              <a:rPr lang="fr-BE" smtClean="0"/>
              <a:t>‹N°›</a:t>
            </a:fld>
            <a:endParaRPr lang="fr-BE"/>
          </a:p>
        </p:txBody>
      </p:sp>
    </p:spTree>
    <p:extLst>
      <p:ext uri="{BB962C8B-B14F-4D97-AF65-F5344CB8AC3E}">
        <p14:creationId xmlns:p14="http://schemas.microsoft.com/office/powerpoint/2010/main" val="94503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hyperlink" Target="mailto:ale@ale-houffalize.be" TargetMode="External"/><Relationship Id="rId13" Type="http://schemas.openxmlformats.org/officeDocument/2006/relationships/hyperlink" Target="mailto:pinson_fan@yahoo.fr" TargetMode="External"/><Relationship Id="rId18" Type="http://schemas.openxmlformats.org/officeDocument/2006/relationships/hyperlink" Target="mailto:ale.tellin539@gmail.com" TargetMode="External"/><Relationship Id="rId3" Type="http://schemas.openxmlformats.org/officeDocument/2006/relationships/hyperlink" Target="mailto:ale@bastogne.be" TargetMode="External"/><Relationship Id="rId7" Type="http://schemas.openxmlformats.org/officeDocument/2006/relationships/hyperlink" Target="mailto:ale@hotton.be" TargetMode="External"/><Relationship Id="rId12" Type="http://schemas.openxmlformats.org/officeDocument/2006/relationships/hyperlink" Target="mailto:ale.nassogne@skynet.be" TargetMode="External"/><Relationship Id="rId17" Type="http://schemas.openxmlformats.org/officeDocument/2006/relationships/hyperlink" Target="mailto:ale.saint-hubert@skynet.be" TargetMode="External"/><Relationship Id="rId2" Type="http://schemas.openxmlformats.org/officeDocument/2006/relationships/notesSlide" Target="../notesSlides/notesSlide8.xml"/><Relationship Id="rId16" Type="http://schemas.openxmlformats.org/officeDocument/2006/relationships/hyperlink" Target="mailto:ale.stode@belgacom.net" TargetMode="External"/><Relationship Id="rId20" Type="http://schemas.openxmlformats.org/officeDocument/2006/relationships/hyperlink" Target="mailto:ale.wld.540@gmail.com" TargetMode="External"/><Relationship Id="rId1" Type="http://schemas.openxmlformats.org/officeDocument/2006/relationships/slideLayout" Target="../slideLayouts/slideLayout13.xml"/><Relationship Id="rId6" Type="http://schemas.openxmlformats.org/officeDocument/2006/relationships/hyperlink" Target="mailto:ale.erezee@outlook.be" TargetMode="External"/><Relationship Id="rId11" Type="http://schemas.openxmlformats.org/officeDocument/2006/relationships/hyperlink" Target="mailto:ale@marche.be" TargetMode="External"/><Relationship Id="rId5" Type="http://schemas.openxmlformats.org/officeDocument/2006/relationships/hyperlink" Target="mailto:ale@durbuy.be" TargetMode="External"/><Relationship Id="rId15" Type="http://schemas.openxmlformats.org/officeDocument/2006/relationships/hyperlink" Target="mailto:ale@rendeux.be" TargetMode="External"/><Relationship Id="rId10" Type="http://schemas.openxmlformats.org/officeDocument/2006/relationships/hyperlink" Target="mailto:ale.libramont@skynet.be" TargetMode="External"/><Relationship Id="rId19" Type="http://schemas.openxmlformats.org/officeDocument/2006/relationships/hyperlink" Target="mailto:marie.paquay@tenneville.be" TargetMode="External"/><Relationship Id="rId4" Type="http://schemas.openxmlformats.org/officeDocument/2006/relationships/hyperlink" Target="mailto:ale.bertrix@outlook.com" TargetMode="External"/><Relationship Id="rId9" Type="http://schemas.openxmlformats.org/officeDocument/2006/relationships/hyperlink" Target="mailto:alelaroche524@gmail.com" TargetMode="External"/><Relationship Id="rId14" Type="http://schemas.openxmlformats.org/officeDocument/2006/relationships/hyperlink" Target="mailto:ale.paliseul@gmail.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0890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F4A56FE-DD83-ADCF-FE6D-789B6FCCB004}"/>
              </a:ext>
            </a:extLst>
          </p:cNvPr>
          <p:cNvSpPr txBox="1"/>
          <p:nvPr/>
        </p:nvSpPr>
        <p:spPr>
          <a:xfrm>
            <a:off x="675486" y="639089"/>
            <a:ext cx="11437437" cy="3908762"/>
          </a:xfrm>
          <a:prstGeom prst="rect">
            <a:avLst/>
          </a:prstGeom>
          <a:noFill/>
        </p:spPr>
        <p:txBody>
          <a:bodyPr wrap="square" lIns="91440" tIns="45720" rIns="91440" bIns="45720" rtlCol="0" anchor="t">
            <a:spAutoFit/>
          </a:bodyPr>
          <a:lstStyle/>
          <a:p>
            <a:r>
              <a:rPr lang="fr-FR" sz="4000" b="1" dirty="0">
                <a:solidFill>
                  <a:srgbClr val="7E676D"/>
                </a:solidFill>
                <a:latin typeface="Calibri"/>
                <a:ea typeface="Calibri"/>
                <a:cs typeface="Calibri"/>
              </a:rPr>
              <a:t>L’ALE en deux mots </a:t>
            </a:r>
          </a:p>
          <a:p>
            <a:endParaRPr lang="fr-FR" sz="1600" b="1" dirty="0">
              <a:solidFill>
                <a:srgbClr val="7E676D"/>
              </a:solidFill>
              <a:latin typeface="Calibri"/>
              <a:ea typeface="Calibri"/>
              <a:cs typeface="Calibri"/>
            </a:endParaRPr>
          </a:p>
          <a:p>
            <a:endParaRPr lang="fr-FR" sz="1600" b="1" dirty="0">
              <a:solidFill>
                <a:srgbClr val="7E676D"/>
              </a:solidFill>
              <a:latin typeface="Calibri"/>
              <a:ea typeface="Calibri"/>
              <a:cs typeface="Calibri"/>
            </a:endParaRPr>
          </a:p>
          <a:p>
            <a:endParaRPr lang="fr-FR" sz="1600" b="1" dirty="0">
              <a:solidFill>
                <a:srgbClr val="7E676D"/>
              </a:solidFill>
              <a:latin typeface="Calibri"/>
              <a:ea typeface="Calibri"/>
              <a:cs typeface="Calibri"/>
            </a:endParaRPr>
          </a:p>
          <a:p>
            <a:pPr marL="285750" indent="-285750">
              <a:buFont typeface="Arial" panose="020B0604020202020204" pitchFamily="34" charset="0"/>
              <a:buChar char="•"/>
            </a:pPr>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P</a:t>
            </a:r>
            <a:r>
              <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etites structures souples, proches des chercheurs d'emploi. </a:t>
            </a:r>
            <a:r>
              <a:rPr lang="fr-BE" sz="13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(ASBL créées par les communes dans les années 90’ et gérées par un agent Forem)  </a:t>
            </a:r>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P</a:t>
            </a:r>
            <a:r>
              <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oint fort, la </a:t>
            </a:r>
            <a:r>
              <a:rPr lang="fr-BE" sz="1600" b="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proximité</a:t>
            </a:r>
            <a:r>
              <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Réseau pour </a:t>
            </a:r>
            <a:r>
              <a:rPr lang="fr-BE" sz="1600" b="1"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orienter</a:t>
            </a:r>
            <a:r>
              <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les gens vers des solutions et des services adaptés.                           </a:t>
            </a:r>
          </a:p>
          <a:p>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      C</a:t>
            </a:r>
            <a:r>
              <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onnaissance assez étroite du tissu local et possibilité de développer des actions. </a:t>
            </a:r>
          </a:p>
          <a:p>
            <a:endPar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BE" sz="1600" b="1" dirty="0">
                <a:solidFill>
                  <a:srgbClr val="333333"/>
                </a:solidFill>
                <a:latin typeface="Calibri" panose="020F0502020204030204" pitchFamily="34" charset="0"/>
                <a:ea typeface="Calibri" panose="020F0502020204030204" pitchFamily="34" charset="0"/>
                <a:cs typeface="Calibri" panose="020F0502020204030204" pitchFamily="34" charset="0"/>
              </a:rPr>
              <a:t>Information</a:t>
            </a:r>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 et </a:t>
            </a:r>
            <a:r>
              <a:rPr lang="fr-BE" sz="1600" b="1" dirty="0">
                <a:solidFill>
                  <a:srgbClr val="333333"/>
                </a:solidFill>
                <a:latin typeface="Calibri" panose="020F0502020204030204" pitchFamily="34" charset="0"/>
                <a:ea typeface="Calibri" panose="020F0502020204030204" pitchFamily="34" charset="0"/>
                <a:cs typeface="Calibri" panose="020F0502020204030204" pitchFamily="34" charset="0"/>
              </a:rPr>
              <a:t>soutien </a:t>
            </a:r>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pour toute personne qui n'a pas d'emploi.                                                                                                                  Une forme de prolongement du travail du conseiller de référence car vu notre spécificité, nous pouvons </a:t>
            </a:r>
            <a:r>
              <a:rPr lang="fr-BE" sz="1600" b="1" dirty="0">
                <a:solidFill>
                  <a:srgbClr val="333333"/>
                </a:solidFill>
                <a:latin typeface="Calibri" panose="020F0502020204030204" pitchFamily="34" charset="0"/>
                <a:ea typeface="Calibri" panose="020F0502020204030204" pitchFamily="34" charset="0"/>
                <a:cs typeface="Calibri" panose="020F0502020204030204" pitchFamily="34" charset="0"/>
              </a:rPr>
              <a:t>consacrer un temps plus conséquent </a:t>
            </a:r>
            <a:r>
              <a:rPr lang="fr-BE" sz="1600" dirty="0">
                <a:solidFill>
                  <a:srgbClr val="333333"/>
                </a:solidFill>
                <a:latin typeface="Calibri" panose="020F0502020204030204" pitchFamily="34" charset="0"/>
                <a:ea typeface="Calibri" panose="020F0502020204030204" pitchFamily="34" charset="0"/>
                <a:cs typeface="Calibri" panose="020F0502020204030204" pitchFamily="34" charset="0"/>
              </a:rPr>
              <a:t>aux entretiens.</a:t>
            </a:r>
            <a:endParaRPr lang="fr-BE" sz="1600" b="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fr-FR" sz="1600" b="1" dirty="0">
              <a:solidFill>
                <a:srgbClr val="7E676D"/>
              </a:solidFill>
              <a:latin typeface="Calibri"/>
              <a:ea typeface="Calibri"/>
              <a:cs typeface="Calibri"/>
            </a:endParaRPr>
          </a:p>
          <a:p>
            <a:pPr marL="285750" indent="-285750">
              <a:buFont typeface="Arial" panose="020B0604020202020204" pitchFamily="34" charset="0"/>
              <a:buChar char="•"/>
            </a:pPr>
            <a:r>
              <a:rPr lang="fr-FR" sz="1600" dirty="0">
                <a:solidFill>
                  <a:srgbClr val="333333"/>
                </a:solidFill>
                <a:latin typeface="Calibri" panose="020F0502020204030204" pitchFamily="34" charset="0"/>
                <a:ea typeface="Calibri" panose="020F0502020204030204" pitchFamily="34" charset="0"/>
                <a:cs typeface="Calibri" panose="020F0502020204030204" pitchFamily="34" charset="0"/>
              </a:rPr>
              <a:t>Levier dans le parcours d’insertion socio-professionnelle du chercheur d’emploi</a:t>
            </a:r>
          </a:p>
        </p:txBody>
      </p:sp>
      <p:sp>
        <p:nvSpPr>
          <p:cNvPr id="3" name="ZoneTexte 2">
            <a:extLst>
              <a:ext uri="{FF2B5EF4-FFF2-40B4-BE49-F238E27FC236}">
                <a16:creationId xmlns:a16="http://schemas.microsoft.com/office/drawing/2014/main" id="{BDADAAD9-2DCD-D44C-0FC9-94DBDFBFCEDE}"/>
              </a:ext>
            </a:extLst>
          </p:cNvPr>
          <p:cNvSpPr txBox="1"/>
          <p:nvPr/>
        </p:nvSpPr>
        <p:spPr>
          <a:xfrm>
            <a:off x="4677671" y="4635781"/>
            <a:ext cx="2305014" cy="338554"/>
          </a:xfrm>
          <a:prstGeom prst="rect">
            <a:avLst/>
          </a:prstGeom>
          <a:noFill/>
        </p:spPr>
        <p:txBody>
          <a:bodyPr wrap="square" rtlCol="0">
            <a:spAutoFit/>
          </a:bodyPr>
          <a:lstStyle/>
          <a:p>
            <a:r>
              <a:rPr lang="fr-FR" sz="1600" b="1" dirty="0">
                <a:solidFill>
                  <a:srgbClr val="7E676D"/>
                </a:solidFill>
                <a:latin typeface="Calibri" panose="020F0502020204030204" pitchFamily="34" charset="0"/>
                <a:cs typeface="Calibri" panose="020F0502020204030204" pitchFamily="34" charset="0"/>
              </a:rPr>
              <a:t>Prestations de proximité</a:t>
            </a:r>
          </a:p>
        </p:txBody>
      </p:sp>
      <p:sp>
        <p:nvSpPr>
          <p:cNvPr id="4" name="Rectangle : coins arrondis 3">
            <a:extLst>
              <a:ext uri="{FF2B5EF4-FFF2-40B4-BE49-F238E27FC236}">
                <a16:creationId xmlns:a16="http://schemas.microsoft.com/office/drawing/2014/main" id="{534D78F0-27F7-676E-4B1A-F61348415A58}"/>
              </a:ext>
            </a:extLst>
          </p:cNvPr>
          <p:cNvSpPr/>
          <p:nvPr/>
        </p:nvSpPr>
        <p:spPr>
          <a:xfrm>
            <a:off x="675486" y="4691820"/>
            <a:ext cx="3634678" cy="964090"/>
          </a:xfrm>
          <a:prstGeom prst="roundRect">
            <a:avLst/>
          </a:prstGeom>
          <a:solidFill>
            <a:schemeClr val="bg1"/>
          </a:solidFill>
          <a:ln w="38100">
            <a:solidFill>
              <a:srgbClr val="FEC6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11FF0550-6BD5-A642-F170-130720596AB2}"/>
              </a:ext>
            </a:extLst>
          </p:cNvPr>
          <p:cNvSpPr txBox="1"/>
          <p:nvPr/>
        </p:nvSpPr>
        <p:spPr>
          <a:xfrm>
            <a:off x="719132" y="4804533"/>
            <a:ext cx="3547386" cy="738664"/>
          </a:xfrm>
          <a:prstGeom prst="rect">
            <a:avLst/>
          </a:prstGeom>
          <a:noFill/>
        </p:spPr>
        <p:txBody>
          <a:bodyPr wrap="square" rtlCol="0">
            <a:spAutoFit/>
          </a:bodyPr>
          <a:lstStyle/>
          <a:p>
            <a:r>
              <a:rPr lang="fr-BE" sz="1400" dirty="0">
                <a:latin typeface="Calibri" panose="020F0502020204030204" pitchFamily="34" charset="0"/>
                <a:cs typeface="Calibri" panose="020F0502020204030204" pitchFamily="34" charset="0"/>
              </a:rPr>
              <a:t>Permettre à des C.E. « éloignés de l’emploi »</a:t>
            </a:r>
          </a:p>
          <a:p>
            <a:pPr marL="285750" indent="-285750">
              <a:buFont typeface="Arial" panose="020B0604020202020204" pitchFamily="34" charset="0"/>
              <a:buChar char="•"/>
            </a:pPr>
            <a:r>
              <a:rPr lang="fr-BE" sz="1400" dirty="0">
                <a:latin typeface="Calibri" panose="020F0502020204030204" pitchFamily="34" charset="0"/>
                <a:cs typeface="Calibri" panose="020F0502020204030204" pitchFamily="34" charset="0"/>
              </a:rPr>
              <a:t> de se réinsérer​ socio-professionnellement</a:t>
            </a:r>
          </a:p>
          <a:p>
            <a:pPr marL="285750" indent="-285750">
              <a:buFont typeface="Arial" panose="020B0604020202020204" pitchFamily="34" charset="0"/>
              <a:buChar char="•"/>
            </a:pPr>
            <a:r>
              <a:rPr lang="fr-BE" sz="1400" dirty="0">
                <a:latin typeface="Calibri" panose="020F0502020204030204" pitchFamily="34" charset="0"/>
                <a:cs typeface="Calibri" panose="020F0502020204030204" pitchFamily="34" charset="0"/>
              </a:rPr>
              <a:t> d’acquérir de nouvelles compétences </a:t>
            </a:r>
          </a:p>
        </p:txBody>
      </p:sp>
      <p:sp>
        <p:nvSpPr>
          <p:cNvPr id="7" name="Rectangle : coins arrondis 6">
            <a:extLst>
              <a:ext uri="{FF2B5EF4-FFF2-40B4-BE49-F238E27FC236}">
                <a16:creationId xmlns:a16="http://schemas.microsoft.com/office/drawing/2014/main" id="{E4453829-1ECF-3EAE-D6D0-A70E65AB8CB3}"/>
              </a:ext>
            </a:extLst>
          </p:cNvPr>
          <p:cNvSpPr/>
          <p:nvPr/>
        </p:nvSpPr>
        <p:spPr>
          <a:xfrm>
            <a:off x="7350193" y="4691820"/>
            <a:ext cx="4622801" cy="964090"/>
          </a:xfrm>
          <a:prstGeom prst="roundRect">
            <a:avLst/>
          </a:prstGeom>
          <a:solidFill>
            <a:schemeClr val="bg1"/>
          </a:solidFill>
          <a:ln w="38100">
            <a:solidFill>
              <a:srgbClr val="FEC6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2F97D1B9-8EBF-C1F8-59A6-B1C95BC418F7}"/>
              </a:ext>
            </a:extLst>
          </p:cNvPr>
          <p:cNvSpPr txBox="1"/>
          <p:nvPr/>
        </p:nvSpPr>
        <p:spPr>
          <a:xfrm>
            <a:off x="7490123" y="4804533"/>
            <a:ext cx="4622800" cy="738664"/>
          </a:xfrm>
          <a:prstGeom prst="rect">
            <a:avLst/>
          </a:prstGeom>
          <a:noFill/>
        </p:spPr>
        <p:txBody>
          <a:bodyPr wrap="square" rtlCol="0">
            <a:spAutoFit/>
          </a:bodyPr>
          <a:lstStyle/>
          <a:p>
            <a:r>
              <a:rPr lang="fr-BE" sz="1400" dirty="0">
                <a:latin typeface="Calibri" panose="020F0502020204030204" pitchFamily="34" charset="0"/>
                <a:cs typeface="Calibri" panose="020F0502020204030204" pitchFamily="34" charset="0"/>
              </a:rPr>
              <a:t>Permettre à des utilisateurs </a:t>
            </a:r>
          </a:p>
          <a:p>
            <a:pPr marL="285750" indent="-285750">
              <a:buFont typeface="Arial" panose="020B0604020202020204" pitchFamily="34" charset="0"/>
              <a:buChar char="•"/>
            </a:pPr>
            <a:r>
              <a:rPr lang="fr-BE" sz="1400" dirty="0">
                <a:latin typeface="Calibri" panose="020F0502020204030204" pitchFamily="34" charset="0"/>
                <a:cs typeface="Calibri" panose="020F0502020204030204" pitchFamily="34" charset="0"/>
              </a:rPr>
              <a:t>de bénéficier de services non rencontrés par les circuits réguliers du travail</a:t>
            </a:r>
          </a:p>
        </p:txBody>
      </p:sp>
      <p:sp>
        <p:nvSpPr>
          <p:cNvPr id="11" name="Flèche : droite 10">
            <a:extLst>
              <a:ext uri="{FF2B5EF4-FFF2-40B4-BE49-F238E27FC236}">
                <a16:creationId xmlns:a16="http://schemas.microsoft.com/office/drawing/2014/main" id="{F6C3A124-23B3-1A09-D87F-AFB9AE0D595D}"/>
              </a:ext>
            </a:extLst>
          </p:cNvPr>
          <p:cNvSpPr/>
          <p:nvPr/>
        </p:nvSpPr>
        <p:spPr>
          <a:xfrm rot="19954195">
            <a:off x="4435390" y="5104317"/>
            <a:ext cx="669798" cy="432192"/>
          </a:xfrm>
          <a:prstGeom prst="rightArrow">
            <a:avLst/>
          </a:prstGeom>
          <a:solidFill>
            <a:srgbClr val="7E67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Flèche : droite 4">
            <a:extLst>
              <a:ext uri="{FF2B5EF4-FFF2-40B4-BE49-F238E27FC236}">
                <a16:creationId xmlns:a16="http://schemas.microsoft.com/office/drawing/2014/main" id="{C8EBC44D-C3A0-B459-E42C-BC7011D368E2}"/>
              </a:ext>
            </a:extLst>
          </p:cNvPr>
          <p:cNvSpPr/>
          <p:nvPr/>
        </p:nvSpPr>
        <p:spPr>
          <a:xfrm rot="1226970">
            <a:off x="6562670" y="5077724"/>
            <a:ext cx="669798" cy="432192"/>
          </a:xfrm>
          <a:prstGeom prst="rightArrow">
            <a:avLst/>
          </a:prstGeom>
          <a:solidFill>
            <a:srgbClr val="7E67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3656257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0BD622D-F614-54DC-0E09-E3B0AFBA4002}"/>
              </a:ext>
            </a:extLst>
          </p:cNvPr>
          <p:cNvSpPr txBox="1"/>
          <p:nvPr/>
        </p:nvSpPr>
        <p:spPr>
          <a:xfrm>
            <a:off x="1181100" y="996434"/>
            <a:ext cx="6096000" cy="369332"/>
          </a:xfrm>
          <a:prstGeom prst="rect">
            <a:avLst/>
          </a:prstGeom>
          <a:noFill/>
        </p:spPr>
        <p:txBody>
          <a:bodyPr wrap="square">
            <a:spAutoFit/>
          </a:bodyPr>
          <a:lstStyle/>
          <a:p>
            <a:r>
              <a:rPr lang="fr-FR" sz="1800" b="1" dirty="0">
                <a:solidFill>
                  <a:srgbClr val="7E676D"/>
                </a:solidFill>
                <a:latin typeface="Calibri" panose="020F0502020204030204" pitchFamily="34" charset="0"/>
                <a:cs typeface="Calibri" panose="020F0502020204030204" pitchFamily="34" charset="0"/>
              </a:rPr>
              <a:t>Conditions d’éligibilité</a:t>
            </a:r>
          </a:p>
        </p:txBody>
      </p:sp>
      <p:sp>
        <p:nvSpPr>
          <p:cNvPr id="7" name="ZoneTexte 6">
            <a:extLst>
              <a:ext uri="{FF2B5EF4-FFF2-40B4-BE49-F238E27FC236}">
                <a16:creationId xmlns:a16="http://schemas.microsoft.com/office/drawing/2014/main" id="{FA3E10A3-74D3-98BF-1203-96A39E5B6B02}"/>
              </a:ext>
            </a:extLst>
          </p:cNvPr>
          <p:cNvSpPr txBox="1"/>
          <p:nvPr/>
        </p:nvSpPr>
        <p:spPr>
          <a:xfrm>
            <a:off x="1181100" y="1574799"/>
            <a:ext cx="7683500" cy="4247317"/>
          </a:xfrm>
          <a:prstGeom prst="rect">
            <a:avLst/>
          </a:prstGeom>
          <a:noFill/>
        </p:spPr>
        <p:txBody>
          <a:bodyPr wrap="square">
            <a:spAutoFit/>
          </a:bodyPr>
          <a:lstStyle/>
          <a:p>
            <a:r>
              <a:rPr lang="fr-BE" sz="1800" b="1" dirty="0">
                <a:solidFill>
                  <a:srgbClr val="7E676D"/>
                </a:solidFill>
                <a:latin typeface="Calibri" panose="020F0502020204030204" pitchFamily="34" charset="0"/>
                <a:cs typeface="Calibri" panose="020F0502020204030204" pitchFamily="34" charset="0"/>
              </a:rPr>
              <a:t>Chômeurs complets indemnisés bénéficiant d’allocations depuis </a:t>
            </a:r>
            <a:r>
              <a:rPr lang="fr-BE" sz="1800" dirty="0">
                <a:latin typeface="Calibri" panose="020F0502020204030204" pitchFamily="34" charset="0"/>
                <a:cs typeface="Calibri" panose="020F0502020204030204" pitchFamily="34" charset="0"/>
              </a:rPr>
              <a:t>:</a:t>
            </a:r>
          </a:p>
          <a:p>
            <a:pPr lvl="1"/>
            <a:r>
              <a:rPr lang="fr-BE" sz="1800" dirty="0">
                <a:latin typeface="Calibri" panose="020F0502020204030204" pitchFamily="34" charset="0"/>
                <a:cs typeface="Calibri" panose="020F0502020204030204" pitchFamily="34" charset="0"/>
              </a:rPr>
              <a:t>Au moins un jour et inscrit comme chercheur d’emploi depuis au moins 12 mois </a:t>
            </a:r>
          </a:p>
          <a:p>
            <a:pPr lvl="1"/>
            <a:r>
              <a:rPr lang="fr-BE" sz="1800" dirty="0">
                <a:latin typeface="Calibri" panose="020F0502020204030204" pitchFamily="34" charset="0"/>
                <a:cs typeface="Calibri" panose="020F0502020204030204" pitchFamily="34" charset="0"/>
              </a:rPr>
              <a:t>Au moins 6 mois pour les 45 ans et plus </a:t>
            </a:r>
          </a:p>
          <a:p>
            <a:pPr lvl="1"/>
            <a:r>
              <a:rPr lang="fr-BE" sz="1800" dirty="0">
                <a:latin typeface="Calibri" panose="020F0502020204030204" pitchFamily="34" charset="0"/>
                <a:cs typeface="Calibri" panose="020F0502020204030204" pitchFamily="34" charset="0"/>
              </a:rPr>
              <a:t>Au moins 24 mois pour les moins de 45 ans</a:t>
            </a:r>
          </a:p>
          <a:p>
            <a:pPr lvl="1"/>
            <a:r>
              <a:rPr lang="fr-BE" sz="1800" dirty="0">
                <a:latin typeface="Calibri" panose="020F0502020204030204" pitchFamily="34" charset="0"/>
                <a:cs typeface="Calibri" panose="020F0502020204030204" pitchFamily="34" charset="0"/>
              </a:rPr>
              <a:t>Au moins 24 mois au cours des 36 mois précédant leur inscription à l’ALE </a:t>
            </a:r>
          </a:p>
          <a:p>
            <a:pPr marL="0" indent="0">
              <a:buNone/>
            </a:pPr>
            <a:endParaRPr lang="fr-BE" sz="1800" dirty="0">
              <a:latin typeface="Calibri" panose="020F0502020204030204" pitchFamily="34" charset="0"/>
              <a:cs typeface="Calibri" panose="020F0502020204030204" pitchFamily="34" charset="0"/>
            </a:endParaRPr>
          </a:p>
          <a:p>
            <a:r>
              <a:rPr lang="fr-BE" sz="1800" b="1" dirty="0">
                <a:solidFill>
                  <a:srgbClr val="7E676D"/>
                </a:solidFill>
                <a:latin typeface="Calibri" panose="020F0502020204030204" pitchFamily="34" charset="0"/>
                <a:cs typeface="Calibri" panose="020F0502020204030204" pitchFamily="34" charset="0"/>
              </a:rPr>
              <a:t>Chercheurs d’emploi </a:t>
            </a:r>
            <a:r>
              <a:rPr lang="fr-BE" sz="1800" dirty="0">
                <a:latin typeface="Calibri" panose="020F0502020204030204" pitchFamily="34" charset="0"/>
                <a:cs typeface="Calibri" panose="020F0502020204030204" pitchFamily="34" charset="0"/>
              </a:rPr>
              <a:t>bénéficiaires du RIS (revenu d’intégration sociale) ou de l’aide sociale équivalente au RIS</a:t>
            </a:r>
          </a:p>
          <a:p>
            <a:r>
              <a:rPr lang="fr-FR" sz="1800" b="1" dirty="0">
                <a:solidFill>
                  <a:srgbClr val="7E676D"/>
                </a:solidFill>
                <a:latin typeface="Calibri" panose="020F0502020204030204" pitchFamily="34" charset="0"/>
                <a:cs typeface="Calibri" panose="020F0502020204030204" pitchFamily="34" charset="0"/>
              </a:rPr>
              <a:t>Conditions d’éligibilité</a:t>
            </a:r>
          </a:p>
          <a:p>
            <a:endParaRPr lang="fr-BE" sz="1800" b="1" dirty="0">
              <a:solidFill>
                <a:srgbClr val="7E676D"/>
              </a:solidFill>
              <a:latin typeface="Calibri" panose="020F0502020204030204" pitchFamily="34" charset="0"/>
              <a:cs typeface="Calibri" panose="020F0502020204030204" pitchFamily="34" charset="0"/>
            </a:endParaRPr>
          </a:p>
          <a:p>
            <a:r>
              <a:rPr lang="fr-BE" sz="1800" b="1" dirty="0">
                <a:solidFill>
                  <a:srgbClr val="7E676D"/>
                </a:solidFill>
                <a:latin typeface="Calibri" panose="020F0502020204030204" pitchFamily="34" charset="0"/>
                <a:cs typeface="Calibri" panose="020F0502020204030204" pitchFamily="34" charset="0"/>
              </a:rPr>
              <a:t>Durée d’inscription </a:t>
            </a:r>
            <a:r>
              <a:rPr lang="fr-BE" sz="1800" b="1" dirty="0">
                <a:latin typeface="Calibri" panose="020F0502020204030204" pitchFamily="34" charset="0"/>
                <a:cs typeface="Calibri" panose="020F0502020204030204" pitchFamily="34" charset="0"/>
              </a:rPr>
              <a:t>: </a:t>
            </a:r>
            <a:r>
              <a:rPr lang="fr-BE" sz="1800" dirty="0">
                <a:latin typeface="Calibri" panose="020F0502020204030204" pitchFamily="34" charset="0"/>
                <a:cs typeface="Calibri" panose="020F0502020204030204" pitchFamily="34" charset="0"/>
              </a:rPr>
              <a:t>valable tant que la personne répond aux conditions (pas de limite dans le temps)</a:t>
            </a:r>
          </a:p>
          <a:p>
            <a:pPr marL="0" indent="0">
              <a:buNone/>
            </a:pPr>
            <a:endParaRPr lang="fr-BE" sz="1800" dirty="0">
              <a:latin typeface="Calibri" panose="020F0502020204030204" pitchFamily="34" charset="0"/>
              <a:cs typeface="Calibri" panose="020F0502020204030204" pitchFamily="34" charset="0"/>
            </a:endParaRPr>
          </a:p>
          <a:p>
            <a:r>
              <a:rPr lang="fr-BE" sz="1800" dirty="0">
                <a:latin typeface="Calibri" panose="020F0502020204030204" pitchFamily="34" charset="0"/>
                <a:cs typeface="Calibri" panose="020F0502020204030204" pitchFamily="34" charset="0"/>
              </a:rPr>
              <a:t>Prestations sur </a:t>
            </a:r>
            <a:r>
              <a:rPr lang="fr-BE" sz="1800" b="1" dirty="0">
                <a:solidFill>
                  <a:srgbClr val="7E676D"/>
                </a:solidFill>
                <a:latin typeface="Calibri" panose="020F0502020204030204" pitchFamily="34" charset="0"/>
                <a:cs typeface="Calibri" panose="020F0502020204030204" pitchFamily="34" charset="0"/>
              </a:rPr>
              <a:t>base volontaire</a:t>
            </a:r>
          </a:p>
        </p:txBody>
      </p:sp>
    </p:spTree>
    <p:extLst>
      <p:ext uri="{BB962C8B-B14F-4D97-AF65-F5344CB8AC3E}">
        <p14:creationId xmlns:p14="http://schemas.microsoft.com/office/powerpoint/2010/main" val="3237123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F4A56FE-DD83-ADCF-FE6D-789B6FCCB004}"/>
              </a:ext>
            </a:extLst>
          </p:cNvPr>
          <p:cNvSpPr txBox="1"/>
          <p:nvPr/>
        </p:nvSpPr>
        <p:spPr>
          <a:xfrm>
            <a:off x="646952" y="634088"/>
            <a:ext cx="11265415" cy="707886"/>
          </a:xfrm>
          <a:prstGeom prst="rect">
            <a:avLst/>
          </a:prstGeom>
          <a:noFill/>
        </p:spPr>
        <p:txBody>
          <a:bodyPr wrap="square" rtlCol="0">
            <a:spAutoFit/>
          </a:bodyPr>
          <a:lstStyle/>
          <a:p>
            <a:r>
              <a:rPr lang="fr-FR" sz="4000" b="1" dirty="0">
                <a:solidFill>
                  <a:srgbClr val="7E676D"/>
                </a:solidFill>
                <a:latin typeface="Calibri" panose="020F0502020204030204" pitchFamily="34" charset="0"/>
                <a:cs typeface="Calibri" panose="020F0502020204030204" pitchFamily="34" charset="0"/>
              </a:rPr>
              <a:t>Quelles activités ?</a:t>
            </a:r>
          </a:p>
        </p:txBody>
      </p:sp>
      <p:sp>
        <p:nvSpPr>
          <p:cNvPr id="4" name="ZoneTexte 3">
            <a:extLst>
              <a:ext uri="{FF2B5EF4-FFF2-40B4-BE49-F238E27FC236}">
                <a16:creationId xmlns:a16="http://schemas.microsoft.com/office/drawing/2014/main" id="{D64B8993-D578-59F4-B888-0FBEFB091B9D}"/>
              </a:ext>
            </a:extLst>
          </p:cNvPr>
          <p:cNvSpPr txBox="1"/>
          <p:nvPr/>
        </p:nvSpPr>
        <p:spPr>
          <a:xfrm>
            <a:off x="898071" y="1958255"/>
            <a:ext cx="2220686" cy="369332"/>
          </a:xfrm>
          <a:prstGeom prst="rect">
            <a:avLst/>
          </a:prstGeom>
          <a:noFill/>
        </p:spPr>
        <p:txBody>
          <a:bodyPr wrap="square" rtlCol="0">
            <a:spAutoFit/>
          </a:bodyPr>
          <a:lstStyle/>
          <a:p>
            <a:endParaRPr lang="fr-BE" dirty="0"/>
          </a:p>
        </p:txBody>
      </p:sp>
      <p:sp>
        <p:nvSpPr>
          <p:cNvPr id="5" name="Ellipse 4">
            <a:extLst>
              <a:ext uri="{FF2B5EF4-FFF2-40B4-BE49-F238E27FC236}">
                <a16:creationId xmlns:a16="http://schemas.microsoft.com/office/drawing/2014/main" id="{5857283C-0E05-9314-2D28-67C1C38845FE}"/>
              </a:ext>
            </a:extLst>
          </p:cNvPr>
          <p:cNvSpPr/>
          <p:nvPr/>
        </p:nvSpPr>
        <p:spPr>
          <a:xfrm>
            <a:off x="489636" y="2645385"/>
            <a:ext cx="2722753" cy="2588944"/>
          </a:xfrm>
          <a:prstGeom prst="ellipse">
            <a:avLst/>
          </a:prstGeom>
          <a:solidFill>
            <a:srgbClr val="A18787"/>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fr-BE" b="1" dirty="0"/>
              <a:t>Activités de faible ampleur, qui n’entrent pas en concurrence avec les circuits réguliers du travail</a:t>
            </a:r>
          </a:p>
        </p:txBody>
      </p:sp>
      <p:graphicFrame>
        <p:nvGraphicFramePr>
          <p:cNvPr id="7" name="Tableau 6">
            <a:extLst>
              <a:ext uri="{FF2B5EF4-FFF2-40B4-BE49-F238E27FC236}">
                <a16:creationId xmlns:a16="http://schemas.microsoft.com/office/drawing/2014/main" id="{0BFE8651-4D0B-4404-473E-C461083079E7}"/>
              </a:ext>
            </a:extLst>
          </p:cNvPr>
          <p:cNvGraphicFramePr>
            <a:graphicFrameLocks noGrp="1"/>
          </p:cNvGraphicFramePr>
          <p:nvPr>
            <p:extLst>
              <p:ext uri="{D42A27DB-BD31-4B8C-83A1-F6EECF244321}">
                <p14:modId xmlns:p14="http://schemas.microsoft.com/office/powerpoint/2010/main" val="4002443371"/>
              </p:ext>
            </p:extLst>
          </p:nvPr>
        </p:nvGraphicFramePr>
        <p:xfrm>
          <a:off x="3744685" y="1601816"/>
          <a:ext cx="7549244" cy="3108960"/>
        </p:xfrm>
        <a:graphic>
          <a:graphicData uri="http://schemas.openxmlformats.org/drawingml/2006/table">
            <a:tbl>
              <a:tblPr bandRow="1">
                <a:effectLst/>
                <a:tableStyleId>{91EBBBCC-DAD2-459C-BE2E-F6DE35CF9A28}</a:tableStyleId>
              </a:tblPr>
              <a:tblGrid>
                <a:gridCol w="2729852">
                  <a:extLst>
                    <a:ext uri="{9D8B030D-6E8A-4147-A177-3AD203B41FA5}">
                      <a16:colId xmlns:a16="http://schemas.microsoft.com/office/drawing/2014/main" val="3685367586"/>
                    </a:ext>
                  </a:extLst>
                </a:gridCol>
                <a:gridCol w="4819392">
                  <a:extLst>
                    <a:ext uri="{9D8B030D-6E8A-4147-A177-3AD203B41FA5}">
                      <a16:colId xmlns:a16="http://schemas.microsoft.com/office/drawing/2014/main" val="105490078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b="1" dirty="0">
                          <a:latin typeface="Aptos (Corps)"/>
                        </a:rPr>
                        <a:t>Personnes privées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b="0" dirty="0">
                          <a:latin typeface="Aptos (Corps)"/>
                          <a:ea typeface="Calibri" panose="020F0502020204030204" pitchFamily="34" charset="0"/>
                          <a:cs typeface="Calibri" panose="020F0502020204030204" pitchFamily="34" charset="0"/>
                        </a:rPr>
                        <a:t>(45 ou 70h)</a:t>
                      </a:r>
                    </a:p>
                  </a:txBody>
                  <a:tcPr>
                    <a:cell3D prstMaterial="dkEdge">
                      <a:bevel w="77470" h="12700" prst="softRound"/>
                      <a:lightRig rig="flood" dir="t"/>
                    </a:cell3D>
                    <a:solidFill>
                      <a:srgbClr val="1CACB0"/>
                    </a:solidFill>
                  </a:tcPr>
                </a:tc>
                <a:tc>
                  <a:txBody>
                    <a:bodyPr/>
                    <a:lstStyle/>
                    <a:p>
                      <a:r>
                        <a:rPr lang="fr-BE" dirty="0">
                          <a:latin typeface="Aptos (Corps)"/>
                        </a:rPr>
                        <a:t>Jardinage, bricolage, garde et accompagnement d’enfants ou de malades.</a:t>
                      </a:r>
                      <a:endParaRPr lang="fr-BE" dirty="0">
                        <a:latin typeface="Aptos (Corps)"/>
                        <a:ea typeface="Calibri" panose="020F0502020204030204" pitchFamily="34" charset="0"/>
                        <a:cs typeface="Calibri" panose="020F0502020204030204" pitchFamily="34" charset="0"/>
                      </a:endParaRPr>
                    </a:p>
                  </a:txBody>
                  <a:tcPr>
                    <a:cell3D prstMaterial="dkEdge">
                      <a:bevel w="77470" h="12700" prst="softRound"/>
                      <a:lightRig rig="flood" dir="t"/>
                    </a:cell3D>
                    <a:solidFill>
                      <a:srgbClr val="1CACB0"/>
                    </a:solidFill>
                  </a:tcPr>
                </a:tc>
                <a:extLst>
                  <a:ext uri="{0D108BD9-81ED-4DB2-BD59-A6C34878D82A}">
                    <a16:rowId xmlns:a16="http://schemas.microsoft.com/office/drawing/2014/main" val="1834656094"/>
                  </a:ext>
                </a:extLst>
              </a:tr>
              <a:tr h="370840">
                <a:tc>
                  <a:txBody>
                    <a:bodyPr/>
                    <a:lstStyle/>
                    <a:p>
                      <a:pPr algn="ctr"/>
                      <a:r>
                        <a:rPr lang="fr-BE" b="1" dirty="0">
                          <a:latin typeface="Aptos (Corps)"/>
                        </a:rPr>
                        <a:t>Autorités locales </a:t>
                      </a:r>
                    </a:p>
                    <a:p>
                      <a:pPr algn="ctr"/>
                      <a:r>
                        <a:rPr lang="fr-BE" b="0" dirty="0">
                          <a:latin typeface="Aptos (Corps)"/>
                          <a:ea typeface="Calibri" panose="020F0502020204030204" pitchFamily="34" charset="0"/>
                          <a:cs typeface="Calibri" panose="020F0502020204030204" pitchFamily="34" charset="0"/>
                        </a:rPr>
                        <a:t>(45h)</a:t>
                      </a:r>
                    </a:p>
                  </a:txBody>
                  <a:tcPr>
                    <a:cell3D prstMaterial="dkEdge">
                      <a:bevel w="77470" h="12700" prst="softRound"/>
                      <a:lightRig rig="flood" dir="t"/>
                    </a:cell3D>
                    <a:solidFill>
                      <a:srgbClr val="1CACB0"/>
                    </a:solidFill>
                  </a:tcPr>
                </a:tc>
                <a:tc>
                  <a:txBody>
                    <a:bodyPr/>
                    <a:lstStyle/>
                    <a:p>
                      <a:r>
                        <a:rPr lang="fr-BE" dirty="0">
                          <a:latin typeface="Aptos (Corps)"/>
                        </a:rPr>
                        <a:t>Aides ponctuelles aux services </a:t>
                      </a:r>
                    </a:p>
                    <a:p>
                      <a:r>
                        <a:rPr lang="fr-BE" dirty="0">
                          <a:latin typeface="Aptos (Corps)"/>
                        </a:rPr>
                        <a:t>communaux. </a:t>
                      </a:r>
                      <a:endParaRPr lang="fr-BE" dirty="0">
                        <a:latin typeface="Aptos (Corps)"/>
                        <a:ea typeface="Calibri" panose="020F0502020204030204" pitchFamily="34" charset="0"/>
                        <a:cs typeface="Calibri" panose="020F0502020204030204" pitchFamily="34" charset="0"/>
                      </a:endParaRPr>
                    </a:p>
                  </a:txBody>
                  <a:tcPr>
                    <a:cell3D prstMaterial="dkEdge">
                      <a:bevel w="77470" h="12700" prst="softRound"/>
                      <a:lightRig rig="flood" dir="t"/>
                    </a:cell3D>
                    <a:solidFill>
                      <a:srgbClr val="1CACB0"/>
                    </a:solidFill>
                  </a:tcPr>
                </a:tc>
                <a:extLst>
                  <a:ext uri="{0D108BD9-81ED-4DB2-BD59-A6C34878D82A}">
                    <a16:rowId xmlns:a16="http://schemas.microsoft.com/office/drawing/2014/main" val="1397327265"/>
                  </a:ext>
                </a:extLst>
              </a:tr>
              <a:tr h="370840">
                <a:tc>
                  <a:txBody>
                    <a:bodyPr/>
                    <a:lstStyle/>
                    <a:p>
                      <a:pPr algn="ctr"/>
                      <a:r>
                        <a:rPr lang="fr-BE" b="1" dirty="0">
                          <a:latin typeface="Aptos (Corps)"/>
                        </a:rPr>
                        <a:t>Ecoles </a:t>
                      </a:r>
                      <a:r>
                        <a:rPr lang="fr-BE" b="0" dirty="0">
                          <a:latin typeface="Aptos (Corps)"/>
                        </a:rPr>
                        <a:t>(70h)</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b="1" dirty="0">
                          <a:latin typeface="Aptos (Corps)"/>
                        </a:rPr>
                        <a:t>ASBL</a:t>
                      </a:r>
                      <a:r>
                        <a:rPr lang="fr-BE" b="0" dirty="0">
                          <a:latin typeface="Aptos (Corps)"/>
                        </a:rPr>
                        <a:t> (45h)</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b="1" dirty="0">
                          <a:latin typeface="Aptos (Corps)"/>
                        </a:rPr>
                        <a:t>Associations non-commerciales </a:t>
                      </a:r>
                      <a:r>
                        <a:rPr lang="fr-BE" b="0" dirty="0">
                          <a:latin typeface="Aptos (Corps)"/>
                        </a:rPr>
                        <a:t>(45h)</a:t>
                      </a:r>
                      <a:endParaRPr lang="fr-BE" b="0" dirty="0">
                        <a:latin typeface="Aptos (Corps)"/>
                        <a:ea typeface="Calibri" panose="020F0502020204030204" pitchFamily="34" charset="0"/>
                        <a:cs typeface="Calibri" panose="020F0502020204030204" pitchFamily="34" charset="0"/>
                      </a:endParaRPr>
                    </a:p>
                  </a:txBody>
                  <a:tcPr>
                    <a:cell3D prstMaterial="dkEdge">
                      <a:bevel w="77470" h="12700" prst="softRound"/>
                      <a:lightRig rig="flood" dir="t"/>
                    </a:cell3D>
                    <a:solidFill>
                      <a:srgbClr val="1CACB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Aptos (Corps)"/>
                          <a:ea typeface="Calibri" panose="020F0502020204030204" pitchFamily="34" charset="0"/>
                          <a:cs typeface="Calibri" panose="020F0502020204030204" pitchFamily="34" charset="0"/>
                        </a:rPr>
                        <a:t>De l’accompagnement à la surveillance scolaire.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Aptos (Corps)"/>
                          <a:ea typeface="Calibri" panose="020F0502020204030204" pitchFamily="34" charset="0"/>
                          <a:cs typeface="Calibri" panose="020F0502020204030204" pitchFamily="34" charset="0"/>
                        </a:rPr>
                        <a:t>Nettoyage de locaux.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latin typeface="Aptos (Corps)"/>
                          <a:ea typeface="Calibri" panose="020F0502020204030204" pitchFamily="34" charset="0"/>
                          <a:cs typeface="Calibri" panose="020F0502020204030204" pitchFamily="34" charset="0"/>
                        </a:rPr>
                        <a:t>Aides ponctuelles</a:t>
                      </a:r>
                    </a:p>
                  </a:txBody>
                  <a:tcPr>
                    <a:cell3D prstMaterial="dkEdge">
                      <a:bevel w="77470" h="12700" prst="softRound"/>
                      <a:lightRig rig="flood" dir="t"/>
                    </a:cell3D>
                    <a:solidFill>
                      <a:srgbClr val="1CACB0"/>
                    </a:solidFill>
                  </a:tcPr>
                </a:tc>
                <a:extLst>
                  <a:ext uri="{0D108BD9-81ED-4DB2-BD59-A6C34878D82A}">
                    <a16:rowId xmlns:a16="http://schemas.microsoft.com/office/drawing/2014/main" val="66698064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b="1" dirty="0">
                          <a:latin typeface="Aptos (Corps)"/>
                        </a:rPr>
                        <a:t>Agriculture/horticulture</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b="0">
                          <a:latin typeface="Aptos (Corps)"/>
                          <a:ea typeface="Calibri" panose="020F0502020204030204" pitchFamily="34" charset="0"/>
                          <a:cs typeface="Calibri" panose="020F0502020204030204" pitchFamily="34" charset="0"/>
                        </a:rPr>
                        <a:t>(150h</a:t>
                      </a:r>
                      <a:r>
                        <a:rPr lang="fr-BE" b="0" dirty="0">
                          <a:latin typeface="Aptos (Corps)"/>
                          <a:ea typeface="Calibri" panose="020F0502020204030204" pitchFamily="34" charset="0"/>
                          <a:cs typeface="Calibri" panose="020F0502020204030204" pitchFamily="34" charset="0"/>
                        </a:rPr>
                        <a:t>)</a:t>
                      </a:r>
                    </a:p>
                  </a:txBody>
                  <a:tcPr>
                    <a:cell3D prstMaterial="dkEdge">
                      <a:bevel w="77470" h="12700" prst="softRound"/>
                      <a:lightRig rig="flood" dir="t"/>
                    </a:cell3D>
                    <a:solidFill>
                      <a:srgbClr val="1CACB0"/>
                    </a:solidFill>
                  </a:tcPr>
                </a:tc>
                <a:tc>
                  <a:txBody>
                    <a:bodyPr/>
                    <a:lstStyle/>
                    <a:p>
                      <a:r>
                        <a:rPr lang="fr-BE" sz="1800" dirty="0">
                          <a:latin typeface="Aptos (Corps)"/>
                        </a:rPr>
                        <a:t>Activités saisonnières correspondant à des périodes de pointe.</a:t>
                      </a:r>
                      <a:endParaRPr lang="fr-BE" dirty="0">
                        <a:latin typeface="Aptos (Corps)"/>
                        <a:ea typeface="Calibri" panose="020F0502020204030204" pitchFamily="34" charset="0"/>
                        <a:cs typeface="Calibri" panose="020F0502020204030204" pitchFamily="34" charset="0"/>
                      </a:endParaRPr>
                    </a:p>
                  </a:txBody>
                  <a:tcPr>
                    <a:cell3D prstMaterial="dkEdge">
                      <a:bevel w="77470" h="12700" prst="softRound"/>
                      <a:lightRig rig="flood" dir="t"/>
                    </a:cell3D>
                    <a:solidFill>
                      <a:srgbClr val="1CACB0"/>
                    </a:solidFill>
                  </a:tcPr>
                </a:tc>
                <a:extLst>
                  <a:ext uri="{0D108BD9-81ED-4DB2-BD59-A6C34878D82A}">
                    <a16:rowId xmlns:a16="http://schemas.microsoft.com/office/drawing/2014/main" val="2860666135"/>
                  </a:ext>
                </a:extLst>
              </a:tr>
            </a:tbl>
          </a:graphicData>
        </a:graphic>
      </p:graphicFrame>
      <p:sp>
        <p:nvSpPr>
          <p:cNvPr id="8" name="ZoneTexte 7">
            <a:extLst>
              <a:ext uri="{FF2B5EF4-FFF2-40B4-BE49-F238E27FC236}">
                <a16:creationId xmlns:a16="http://schemas.microsoft.com/office/drawing/2014/main" id="{DCB219BD-66A8-CFA6-23C6-8770CCC9B09E}"/>
              </a:ext>
            </a:extLst>
          </p:cNvPr>
          <p:cNvSpPr txBox="1"/>
          <p:nvPr/>
        </p:nvSpPr>
        <p:spPr>
          <a:xfrm>
            <a:off x="4604234" y="5451415"/>
            <a:ext cx="4879427" cy="584775"/>
          </a:xfrm>
          <a:prstGeom prst="rect">
            <a:avLst/>
          </a:prstGeom>
          <a:noFill/>
        </p:spPr>
        <p:txBody>
          <a:bodyPr wrap="square" rtlCol="0">
            <a:spAutoFit/>
          </a:bodyPr>
          <a:lstStyle/>
          <a:p>
            <a:r>
              <a:rPr lang="fr-FR" sz="3200" b="1" dirty="0">
                <a:solidFill>
                  <a:srgbClr val="7E676D"/>
                </a:solidFill>
                <a:latin typeface="Calibri" panose="020F0502020204030204" pitchFamily="34" charset="0"/>
                <a:cs typeface="Calibri" panose="020F0502020204030204" pitchFamily="34" charset="0"/>
              </a:rPr>
              <a:t>Maximum : 630 heures/an</a:t>
            </a:r>
          </a:p>
        </p:txBody>
      </p:sp>
    </p:spTree>
    <p:extLst>
      <p:ext uri="{BB962C8B-B14F-4D97-AF65-F5344CB8AC3E}">
        <p14:creationId xmlns:p14="http://schemas.microsoft.com/office/powerpoint/2010/main" val="288270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27106-5153-2DD6-B69D-8EBEB8791DD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FCF3C7F-8CFA-C81E-8B12-E759B1D2E934}"/>
              </a:ext>
            </a:extLst>
          </p:cNvPr>
          <p:cNvPicPr>
            <a:picLocks noChangeAspect="1"/>
          </p:cNvPicPr>
          <p:nvPr/>
        </p:nvPicPr>
        <p:blipFill>
          <a:blip r:embed="rId3"/>
          <a:stretch>
            <a:fillRect/>
          </a:stretch>
        </p:blipFill>
        <p:spPr>
          <a:xfrm>
            <a:off x="514247" y="1687539"/>
            <a:ext cx="2324301" cy="1348857"/>
          </a:xfrm>
          <a:prstGeom prst="rect">
            <a:avLst/>
          </a:prstGeom>
        </p:spPr>
      </p:pic>
      <p:pic>
        <p:nvPicPr>
          <p:cNvPr id="5" name="Image 4">
            <a:extLst>
              <a:ext uri="{FF2B5EF4-FFF2-40B4-BE49-F238E27FC236}">
                <a16:creationId xmlns:a16="http://schemas.microsoft.com/office/drawing/2014/main" id="{238D710F-DAEE-D662-8D3B-DCCD5DC5367D}"/>
              </a:ext>
            </a:extLst>
          </p:cNvPr>
          <p:cNvPicPr>
            <a:picLocks noChangeAspect="1"/>
          </p:cNvPicPr>
          <p:nvPr/>
        </p:nvPicPr>
        <p:blipFill>
          <a:blip r:embed="rId4"/>
          <a:stretch>
            <a:fillRect/>
          </a:stretch>
        </p:blipFill>
        <p:spPr>
          <a:xfrm>
            <a:off x="3419707" y="1687538"/>
            <a:ext cx="2366558" cy="1348857"/>
          </a:xfrm>
          <a:prstGeom prst="rect">
            <a:avLst/>
          </a:prstGeom>
        </p:spPr>
      </p:pic>
      <p:pic>
        <p:nvPicPr>
          <p:cNvPr id="7" name="Image 6">
            <a:extLst>
              <a:ext uri="{FF2B5EF4-FFF2-40B4-BE49-F238E27FC236}">
                <a16:creationId xmlns:a16="http://schemas.microsoft.com/office/drawing/2014/main" id="{6A26E7E2-CFA1-0CBB-3B91-38CCC1A419CC}"/>
              </a:ext>
            </a:extLst>
          </p:cNvPr>
          <p:cNvPicPr>
            <a:picLocks noChangeAspect="1"/>
          </p:cNvPicPr>
          <p:nvPr/>
        </p:nvPicPr>
        <p:blipFill>
          <a:blip r:embed="rId5"/>
          <a:stretch>
            <a:fillRect/>
          </a:stretch>
        </p:blipFill>
        <p:spPr>
          <a:xfrm>
            <a:off x="6367424" y="1687538"/>
            <a:ext cx="2300992" cy="1348857"/>
          </a:xfrm>
          <a:prstGeom prst="rect">
            <a:avLst/>
          </a:prstGeom>
        </p:spPr>
      </p:pic>
      <p:pic>
        <p:nvPicPr>
          <p:cNvPr id="9" name="Image 8">
            <a:extLst>
              <a:ext uri="{FF2B5EF4-FFF2-40B4-BE49-F238E27FC236}">
                <a16:creationId xmlns:a16="http://schemas.microsoft.com/office/drawing/2014/main" id="{83066862-D542-6ECE-AC0D-EF922F330009}"/>
              </a:ext>
            </a:extLst>
          </p:cNvPr>
          <p:cNvPicPr>
            <a:picLocks noChangeAspect="1"/>
          </p:cNvPicPr>
          <p:nvPr/>
        </p:nvPicPr>
        <p:blipFill>
          <a:blip r:embed="rId6"/>
          <a:stretch>
            <a:fillRect/>
          </a:stretch>
        </p:blipFill>
        <p:spPr>
          <a:xfrm>
            <a:off x="9282710" y="1687537"/>
            <a:ext cx="2404140" cy="1348857"/>
          </a:xfrm>
          <a:prstGeom prst="rect">
            <a:avLst/>
          </a:prstGeom>
        </p:spPr>
      </p:pic>
      <p:pic>
        <p:nvPicPr>
          <p:cNvPr id="11" name="Image 10">
            <a:extLst>
              <a:ext uri="{FF2B5EF4-FFF2-40B4-BE49-F238E27FC236}">
                <a16:creationId xmlns:a16="http://schemas.microsoft.com/office/drawing/2014/main" id="{27E673B0-21B4-6349-8D77-57DA026A7775}"/>
              </a:ext>
            </a:extLst>
          </p:cNvPr>
          <p:cNvPicPr>
            <a:picLocks noChangeAspect="1"/>
          </p:cNvPicPr>
          <p:nvPr/>
        </p:nvPicPr>
        <p:blipFill>
          <a:blip r:embed="rId7"/>
          <a:stretch>
            <a:fillRect/>
          </a:stretch>
        </p:blipFill>
        <p:spPr>
          <a:xfrm>
            <a:off x="3419708" y="3947677"/>
            <a:ext cx="2366557" cy="1351713"/>
          </a:xfrm>
          <a:prstGeom prst="rect">
            <a:avLst/>
          </a:prstGeom>
        </p:spPr>
      </p:pic>
      <p:pic>
        <p:nvPicPr>
          <p:cNvPr id="13" name="Image 12">
            <a:extLst>
              <a:ext uri="{FF2B5EF4-FFF2-40B4-BE49-F238E27FC236}">
                <a16:creationId xmlns:a16="http://schemas.microsoft.com/office/drawing/2014/main" id="{345F5B3F-AAD8-089A-1E0D-BEC9E0919533}"/>
              </a:ext>
            </a:extLst>
          </p:cNvPr>
          <p:cNvPicPr>
            <a:picLocks noChangeAspect="1"/>
          </p:cNvPicPr>
          <p:nvPr/>
        </p:nvPicPr>
        <p:blipFill>
          <a:blip r:embed="rId8"/>
          <a:stretch>
            <a:fillRect/>
          </a:stretch>
        </p:blipFill>
        <p:spPr>
          <a:xfrm>
            <a:off x="9353452" y="3947676"/>
            <a:ext cx="2329223" cy="1351713"/>
          </a:xfrm>
          <a:prstGeom prst="rect">
            <a:avLst/>
          </a:prstGeom>
        </p:spPr>
      </p:pic>
      <p:pic>
        <p:nvPicPr>
          <p:cNvPr id="15" name="Image 14">
            <a:extLst>
              <a:ext uri="{FF2B5EF4-FFF2-40B4-BE49-F238E27FC236}">
                <a16:creationId xmlns:a16="http://schemas.microsoft.com/office/drawing/2014/main" id="{6CEE40CA-A058-7980-57B8-38484120AA59}"/>
              </a:ext>
            </a:extLst>
          </p:cNvPr>
          <p:cNvPicPr>
            <a:picLocks noChangeAspect="1"/>
          </p:cNvPicPr>
          <p:nvPr/>
        </p:nvPicPr>
        <p:blipFill>
          <a:blip r:embed="rId9"/>
          <a:stretch>
            <a:fillRect/>
          </a:stretch>
        </p:blipFill>
        <p:spPr>
          <a:xfrm>
            <a:off x="514248" y="3999903"/>
            <a:ext cx="2324300" cy="1306330"/>
          </a:xfrm>
          <a:prstGeom prst="rect">
            <a:avLst/>
          </a:prstGeom>
        </p:spPr>
      </p:pic>
      <p:pic>
        <p:nvPicPr>
          <p:cNvPr id="17" name="Image 16">
            <a:extLst>
              <a:ext uri="{FF2B5EF4-FFF2-40B4-BE49-F238E27FC236}">
                <a16:creationId xmlns:a16="http://schemas.microsoft.com/office/drawing/2014/main" id="{8673F1BD-30D7-DF70-3EDA-1F9CFF0548C2}"/>
              </a:ext>
            </a:extLst>
          </p:cNvPr>
          <p:cNvPicPr>
            <a:picLocks noChangeAspect="1"/>
          </p:cNvPicPr>
          <p:nvPr/>
        </p:nvPicPr>
        <p:blipFill>
          <a:blip r:embed="rId10"/>
          <a:stretch>
            <a:fillRect/>
          </a:stretch>
        </p:blipFill>
        <p:spPr>
          <a:xfrm>
            <a:off x="6367425" y="3950534"/>
            <a:ext cx="2300992" cy="1348856"/>
          </a:xfrm>
          <a:prstGeom prst="rect">
            <a:avLst/>
          </a:prstGeom>
        </p:spPr>
      </p:pic>
      <p:sp>
        <p:nvSpPr>
          <p:cNvPr id="18" name="ZoneTexte 17">
            <a:extLst>
              <a:ext uri="{FF2B5EF4-FFF2-40B4-BE49-F238E27FC236}">
                <a16:creationId xmlns:a16="http://schemas.microsoft.com/office/drawing/2014/main" id="{20E6A860-D87A-E57C-92CF-C639669370D0}"/>
              </a:ext>
            </a:extLst>
          </p:cNvPr>
          <p:cNvSpPr txBox="1"/>
          <p:nvPr/>
        </p:nvSpPr>
        <p:spPr>
          <a:xfrm>
            <a:off x="518424" y="3193436"/>
            <a:ext cx="2438357" cy="630942"/>
          </a:xfrm>
          <a:prstGeom prst="rect">
            <a:avLst/>
          </a:prstGeom>
          <a:noFill/>
        </p:spPr>
        <p:txBody>
          <a:bodyPr wrap="square" rtlCol="0">
            <a:spAutoFit/>
          </a:bodyPr>
          <a:lstStyle/>
          <a:p>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(re)Mobiliser la personne</a:t>
            </a:r>
          </a:p>
          <a:p>
            <a:endParaRPr lang="fr-BE" dirty="0"/>
          </a:p>
        </p:txBody>
      </p:sp>
      <p:sp>
        <p:nvSpPr>
          <p:cNvPr id="22" name="ZoneTexte 21">
            <a:extLst>
              <a:ext uri="{FF2B5EF4-FFF2-40B4-BE49-F238E27FC236}">
                <a16:creationId xmlns:a16="http://schemas.microsoft.com/office/drawing/2014/main" id="{21BD1C66-5EF3-C366-6BF9-9B8744DA304D}"/>
              </a:ext>
            </a:extLst>
          </p:cNvPr>
          <p:cNvSpPr txBox="1"/>
          <p:nvPr/>
        </p:nvSpPr>
        <p:spPr>
          <a:xfrm>
            <a:off x="3333667" y="3193436"/>
            <a:ext cx="2538640" cy="353943"/>
          </a:xfrm>
          <a:prstGeom prst="rect">
            <a:avLst/>
          </a:prstGeom>
          <a:noFill/>
        </p:spPr>
        <p:txBody>
          <a:bodyPr wrap="square" rtlCol="0">
            <a:spAutoFit/>
          </a:bodyPr>
          <a:lstStyle/>
          <a:p>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Expérience professionnelle</a:t>
            </a:r>
          </a:p>
        </p:txBody>
      </p:sp>
      <p:sp>
        <p:nvSpPr>
          <p:cNvPr id="23" name="ZoneTexte 22">
            <a:extLst>
              <a:ext uri="{FF2B5EF4-FFF2-40B4-BE49-F238E27FC236}">
                <a16:creationId xmlns:a16="http://schemas.microsoft.com/office/drawing/2014/main" id="{25B22EF3-F2B1-A129-02C4-9103FE7CA1D0}"/>
              </a:ext>
            </a:extLst>
          </p:cNvPr>
          <p:cNvSpPr txBox="1"/>
          <p:nvPr/>
        </p:nvSpPr>
        <p:spPr>
          <a:xfrm>
            <a:off x="6367424" y="3190664"/>
            <a:ext cx="2438357" cy="630942"/>
          </a:xfrm>
          <a:prstGeom prst="rect">
            <a:avLst/>
          </a:prstGeom>
          <a:noFill/>
        </p:spPr>
        <p:txBody>
          <a:bodyPr wrap="square" rtlCol="0">
            <a:spAutoFit/>
          </a:bodyPr>
          <a:lstStyle/>
          <a:p>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Revenu complémentaire</a:t>
            </a:r>
          </a:p>
          <a:p>
            <a:endParaRPr lang="fr-BE" dirty="0"/>
          </a:p>
        </p:txBody>
      </p:sp>
      <p:sp>
        <p:nvSpPr>
          <p:cNvPr id="24" name="ZoneTexte 23">
            <a:extLst>
              <a:ext uri="{FF2B5EF4-FFF2-40B4-BE49-F238E27FC236}">
                <a16:creationId xmlns:a16="http://schemas.microsoft.com/office/drawing/2014/main" id="{46A74554-B6B5-0034-FA8F-ED0337A96697}"/>
              </a:ext>
            </a:extLst>
          </p:cNvPr>
          <p:cNvSpPr txBox="1"/>
          <p:nvPr/>
        </p:nvSpPr>
        <p:spPr>
          <a:xfrm>
            <a:off x="9273611" y="3123452"/>
            <a:ext cx="2399965" cy="353943"/>
          </a:xfrm>
          <a:prstGeom prst="rect">
            <a:avLst/>
          </a:prstGeom>
          <a:noFill/>
        </p:spPr>
        <p:txBody>
          <a:bodyPr wrap="square" rtlCol="0">
            <a:spAutoFit/>
          </a:bodyPr>
          <a:lstStyle/>
          <a:p>
            <a:pPr algn="ctr"/>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Inclusion sociale</a:t>
            </a:r>
          </a:p>
        </p:txBody>
      </p:sp>
      <p:sp>
        <p:nvSpPr>
          <p:cNvPr id="25" name="ZoneTexte 24">
            <a:extLst>
              <a:ext uri="{FF2B5EF4-FFF2-40B4-BE49-F238E27FC236}">
                <a16:creationId xmlns:a16="http://schemas.microsoft.com/office/drawing/2014/main" id="{8471CA07-0DA6-C4F8-0BAF-3104D45206C6}"/>
              </a:ext>
            </a:extLst>
          </p:cNvPr>
          <p:cNvSpPr txBox="1"/>
          <p:nvPr/>
        </p:nvSpPr>
        <p:spPr>
          <a:xfrm>
            <a:off x="9358374" y="5456431"/>
            <a:ext cx="2324301" cy="353943"/>
          </a:xfrm>
          <a:prstGeom prst="rect">
            <a:avLst/>
          </a:prstGeom>
          <a:noFill/>
        </p:spPr>
        <p:txBody>
          <a:bodyPr wrap="square" rtlCol="0">
            <a:spAutoFit/>
          </a:bodyPr>
          <a:lstStyle/>
          <a:p>
            <a:pPr algn="ctr"/>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Confiance en soi</a:t>
            </a:r>
          </a:p>
        </p:txBody>
      </p:sp>
      <p:sp>
        <p:nvSpPr>
          <p:cNvPr id="26" name="ZoneTexte 25">
            <a:extLst>
              <a:ext uri="{FF2B5EF4-FFF2-40B4-BE49-F238E27FC236}">
                <a16:creationId xmlns:a16="http://schemas.microsoft.com/office/drawing/2014/main" id="{67EBB5E0-A4AB-D25B-8D2A-95F16B1592A2}"/>
              </a:ext>
            </a:extLst>
          </p:cNvPr>
          <p:cNvSpPr txBox="1"/>
          <p:nvPr/>
        </p:nvSpPr>
        <p:spPr>
          <a:xfrm>
            <a:off x="3419708" y="5456431"/>
            <a:ext cx="2366557" cy="615553"/>
          </a:xfrm>
          <a:prstGeom prst="rect">
            <a:avLst/>
          </a:prstGeom>
          <a:noFill/>
        </p:spPr>
        <p:txBody>
          <a:bodyPr wrap="square" rtlCol="0">
            <a:spAutoFit/>
          </a:bodyPr>
          <a:lstStyle/>
          <a:p>
            <a:pPr algn="ctr"/>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Développer des compétences</a:t>
            </a:r>
          </a:p>
        </p:txBody>
      </p:sp>
      <p:sp>
        <p:nvSpPr>
          <p:cNvPr id="27" name="ZoneTexte 26">
            <a:extLst>
              <a:ext uri="{FF2B5EF4-FFF2-40B4-BE49-F238E27FC236}">
                <a16:creationId xmlns:a16="http://schemas.microsoft.com/office/drawing/2014/main" id="{BD21A3B3-A37C-BE59-61B8-C8EEA07FD0FA}"/>
              </a:ext>
            </a:extLst>
          </p:cNvPr>
          <p:cNvSpPr txBox="1"/>
          <p:nvPr/>
        </p:nvSpPr>
        <p:spPr>
          <a:xfrm>
            <a:off x="6325894" y="5456431"/>
            <a:ext cx="2300992" cy="615553"/>
          </a:xfrm>
          <a:prstGeom prst="rect">
            <a:avLst/>
          </a:prstGeom>
          <a:noFill/>
        </p:spPr>
        <p:txBody>
          <a:bodyPr wrap="square" rtlCol="0">
            <a:spAutoFit/>
          </a:bodyPr>
          <a:lstStyle/>
          <a:p>
            <a:pPr algn="ctr"/>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Savoir-faire comportementaux</a:t>
            </a:r>
          </a:p>
        </p:txBody>
      </p:sp>
      <p:sp>
        <p:nvSpPr>
          <p:cNvPr id="28" name="ZoneTexte 27">
            <a:extLst>
              <a:ext uri="{FF2B5EF4-FFF2-40B4-BE49-F238E27FC236}">
                <a16:creationId xmlns:a16="http://schemas.microsoft.com/office/drawing/2014/main" id="{E29B13BD-9029-8943-4C6F-278CE45206BB}"/>
              </a:ext>
            </a:extLst>
          </p:cNvPr>
          <p:cNvSpPr txBox="1"/>
          <p:nvPr/>
        </p:nvSpPr>
        <p:spPr>
          <a:xfrm>
            <a:off x="476414" y="5456431"/>
            <a:ext cx="2399965" cy="892552"/>
          </a:xfrm>
          <a:prstGeom prst="rect">
            <a:avLst/>
          </a:prstGeom>
          <a:noFill/>
        </p:spPr>
        <p:txBody>
          <a:bodyPr wrap="square" rtlCol="0">
            <a:spAutoFit/>
          </a:bodyPr>
          <a:lstStyle/>
          <a:p>
            <a:pPr algn="ctr"/>
            <a:r>
              <a:rPr lang="fr-BE" sz="1700"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Développer/confirmer un projet professionnel</a:t>
            </a:r>
          </a:p>
          <a:p>
            <a:endParaRPr lang="fr-BE" dirty="0"/>
          </a:p>
        </p:txBody>
      </p:sp>
      <p:sp>
        <p:nvSpPr>
          <p:cNvPr id="29" name="ZoneTexte 28">
            <a:extLst>
              <a:ext uri="{FF2B5EF4-FFF2-40B4-BE49-F238E27FC236}">
                <a16:creationId xmlns:a16="http://schemas.microsoft.com/office/drawing/2014/main" id="{4789CBF1-03E5-D9F6-F1F1-1190DDE059D3}"/>
              </a:ext>
            </a:extLst>
          </p:cNvPr>
          <p:cNvSpPr txBox="1"/>
          <p:nvPr/>
        </p:nvSpPr>
        <p:spPr>
          <a:xfrm>
            <a:off x="476414" y="573726"/>
            <a:ext cx="7295535" cy="707886"/>
          </a:xfrm>
          <a:prstGeom prst="rect">
            <a:avLst/>
          </a:prstGeom>
          <a:noFill/>
        </p:spPr>
        <p:txBody>
          <a:bodyPr wrap="square" rtlCol="0">
            <a:spAutoFit/>
          </a:bodyPr>
          <a:lstStyle/>
          <a:p>
            <a:r>
              <a:rPr lang="fr-BE" sz="4000" b="1" dirty="0">
                <a:solidFill>
                  <a:srgbClr val="7E676D"/>
                </a:solidFill>
                <a:latin typeface="Calibri" panose="020F0502020204030204" pitchFamily="34" charset="0"/>
                <a:cs typeface="Calibri" panose="020F0502020204030204" pitchFamily="34" charset="0"/>
              </a:rPr>
              <a:t>Objectifs et réalisations</a:t>
            </a:r>
          </a:p>
        </p:txBody>
      </p:sp>
      <p:cxnSp>
        <p:nvCxnSpPr>
          <p:cNvPr id="31" name="Connecteur droit avec flèche 30">
            <a:extLst>
              <a:ext uri="{FF2B5EF4-FFF2-40B4-BE49-F238E27FC236}">
                <a16:creationId xmlns:a16="http://schemas.microsoft.com/office/drawing/2014/main" id="{07E34F48-681F-7F55-C013-E99348F6EF33}"/>
              </a:ext>
            </a:extLst>
          </p:cNvPr>
          <p:cNvCxnSpPr>
            <a:cxnSpLocks/>
          </p:cNvCxnSpPr>
          <p:nvPr/>
        </p:nvCxnSpPr>
        <p:spPr>
          <a:xfrm>
            <a:off x="599768" y="1281612"/>
            <a:ext cx="4945626"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2975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F4A56FE-DD83-ADCF-FE6D-789B6FCCB004}"/>
              </a:ext>
            </a:extLst>
          </p:cNvPr>
          <p:cNvSpPr txBox="1"/>
          <p:nvPr/>
        </p:nvSpPr>
        <p:spPr>
          <a:xfrm>
            <a:off x="646954" y="636923"/>
            <a:ext cx="11960186" cy="707886"/>
          </a:xfrm>
          <a:prstGeom prst="rect">
            <a:avLst/>
          </a:prstGeom>
          <a:noFill/>
        </p:spPr>
        <p:txBody>
          <a:bodyPr wrap="square" rtlCol="0">
            <a:spAutoFit/>
          </a:bodyPr>
          <a:lstStyle/>
          <a:p>
            <a:r>
              <a:rPr lang="fr-FR" sz="4000" b="1" dirty="0">
                <a:solidFill>
                  <a:srgbClr val="7E676D"/>
                </a:solidFill>
                <a:latin typeface="Calibri" panose="020F0502020204030204" pitchFamily="34" charset="0"/>
                <a:cs typeface="Calibri" panose="020F0502020204030204" pitchFamily="34" charset="0"/>
              </a:rPr>
              <a:t>Avantages du travail en ALE</a:t>
            </a:r>
          </a:p>
        </p:txBody>
      </p:sp>
      <p:sp>
        <p:nvSpPr>
          <p:cNvPr id="3" name="Espace réservé du contenu 2">
            <a:extLst>
              <a:ext uri="{FF2B5EF4-FFF2-40B4-BE49-F238E27FC236}">
                <a16:creationId xmlns:a16="http://schemas.microsoft.com/office/drawing/2014/main" id="{8C9ACDED-6056-BFCA-3425-234E60865A49}"/>
              </a:ext>
            </a:extLst>
          </p:cNvPr>
          <p:cNvSpPr txBox="1">
            <a:spLocks/>
          </p:cNvSpPr>
          <p:nvPr/>
        </p:nvSpPr>
        <p:spPr>
          <a:xfrm>
            <a:off x="646954" y="1638763"/>
            <a:ext cx="10842586" cy="490271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BE" sz="1700" dirty="0">
                <a:latin typeface="Calibri" panose="020F0502020204030204" pitchFamily="34" charset="0"/>
                <a:cs typeface="Calibri" panose="020F0502020204030204" pitchFamily="34" charset="0"/>
              </a:rPr>
              <a:t>Si l’ONEM a reconnu </a:t>
            </a:r>
            <a:r>
              <a:rPr lang="fr-BE" sz="1700" b="1" dirty="0">
                <a:solidFill>
                  <a:srgbClr val="7E676D"/>
                </a:solidFill>
                <a:latin typeface="Calibri" panose="020F0502020204030204" pitchFamily="34" charset="0"/>
                <a:cs typeface="Calibri" panose="020F0502020204030204" pitchFamily="34" charset="0"/>
              </a:rPr>
              <a:t>une incapacité de travail de 33% minimum, </a:t>
            </a:r>
            <a:r>
              <a:rPr lang="fr-BE" sz="1700" dirty="0">
                <a:latin typeface="Calibri" panose="020F0502020204030204" pitchFamily="34" charset="0"/>
                <a:cs typeface="Calibri" panose="020F0502020204030204" pitchFamily="34" charset="0"/>
              </a:rPr>
              <a:t>le CE est </a:t>
            </a:r>
            <a:r>
              <a:rPr lang="fr-BE" sz="1700" b="1" dirty="0">
                <a:solidFill>
                  <a:srgbClr val="7E676D"/>
                </a:solidFill>
                <a:latin typeface="Calibri" panose="020F0502020204030204" pitchFamily="34" charset="0"/>
                <a:cs typeface="Calibri" panose="020F0502020204030204" pitchFamily="34" charset="0"/>
              </a:rPr>
              <a:t>dispensé de recherche d’emploi : </a:t>
            </a:r>
            <a:r>
              <a:rPr lang="fr-BE" sz="1700" dirty="0">
                <a:latin typeface="Calibri" panose="020F0502020204030204" pitchFamily="34" charset="0"/>
                <a:cs typeface="Calibri" panose="020F0502020204030204" pitchFamily="34" charset="0"/>
              </a:rPr>
              <a:t>uniquement s’il effectue 180h en ALE sur 6 mois</a:t>
            </a:r>
          </a:p>
          <a:p>
            <a:pPr lvl="1"/>
            <a:r>
              <a:rPr lang="fr-BE" sz="1400" dirty="0">
                <a:latin typeface="Calibri" panose="020F0502020204030204" pitchFamily="34" charset="0"/>
                <a:cs typeface="Calibri" panose="020F0502020204030204" pitchFamily="34" charset="0"/>
              </a:rPr>
              <a:t>Dispense de 6 mois, renouvelable</a:t>
            </a:r>
          </a:p>
          <a:p>
            <a:pPr>
              <a:buClr>
                <a:schemeClr val="bg2">
                  <a:lumMod val="50000"/>
                </a:schemeClr>
              </a:buClr>
            </a:pPr>
            <a:r>
              <a:rPr lang="fr-BE" sz="1700" b="1" dirty="0">
                <a:solidFill>
                  <a:srgbClr val="7E676D"/>
                </a:solidFill>
                <a:latin typeface="Calibri" panose="020F0502020204030204" pitchFamily="34" charset="0"/>
                <a:cs typeface="Calibri" panose="020F0502020204030204" pitchFamily="34" charset="0"/>
              </a:rPr>
              <a:t>Complément</a:t>
            </a:r>
            <a:r>
              <a:rPr lang="fr-BE" sz="1700" dirty="0">
                <a:latin typeface="Calibri" panose="020F0502020204030204" pitchFamily="34" charset="0"/>
                <a:cs typeface="Calibri" panose="020F0502020204030204" pitchFamily="34" charset="0"/>
              </a:rPr>
              <a:t> de 4,10 € par heure de travail </a:t>
            </a:r>
            <a:r>
              <a:rPr lang="fr-BE" sz="1700" u="sng" dirty="0">
                <a:latin typeface="Calibri" panose="020F0502020204030204" pitchFamily="34" charset="0"/>
                <a:cs typeface="Calibri" panose="020F0502020204030204" pitchFamily="34" charset="0"/>
              </a:rPr>
              <a:t>en plus des allocations </a:t>
            </a:r>
            <a:r>
              <a:rPr lang="fr-BE" sz="1700" dirty="0">
                <a:latin typeface="Calibri" panose="020F0502020204030204" pitchFamily="34" charset="0"/>
                <a:cs typeface="Calibri" panose="020F0502020204030204" pitchFamily="34" charset="0"/>
              </a:rPr>
              <a:t>(de chômage ou de RIS / aide sociale)</a:t>
            </a:r>
          </a:p>
          <a:p>
            <a:pPr marL="0" indent="0">
              <a:buFont typeface="Arial" panose="020B0604020202020204" pitchFamily="34" charset="0"/>
              <a:buNone/>
            </a:pPr>
            <a:r>
              <a:rPr lang="fr-BE" sz="1800" dirty="0">
                <a:latin typeface="Calibri" panose="020F0502020204030204" pitchFamily="34" charset="0"/>
                <a:cs typeface="Calibri" panose="020F0502020204030204" pitchFamily="34" charset="0"/>
              </a:rPr>
              <a:t>      </a:t>
            </a:r>
            <a:r>
              <a:rPr lang="fr-BE" sz="1600" dirty="0">
                <a:latin typeface="Calibri" panose="020F0502020204030204" pitchFamily="34" charset="0"/>
                <a:cs typeface="Calibri" panose="020F0502020204030204" pitchFamily="34" charset="0"/>
              </a:rPr>
              <a:t>Exemples de revenu supplémentaire :</a:t>
            </a:r>
          </a:p>
          <a:p>
            <a:pPr lvl="1"/>
            <a:r>
              <a:rPr lang="fr-BE" sz="1400" dirty="0">
                <a:latin typeface="Calibri" panose="020F0502020204030204" pitchFamily="34" charset="0"/>
                <a:cs typeface="Calibri" panose="020F0502020204030204" pitchFamily="34" charset="0"/>
              </a:rPr>
              <a:t>184,50 € par mois pour 45 heures de travail prestées </a:t>
            </a:r>
          </a:p>
          <a:p>
            <a:pPr lvl="1"/>
            <a:r>
              <a:rPr lang="fr-BE" sz="1400" dirty="0">
                <a:latin typeface="Calibri" panose="020F0502020204030204" pitchFamily="34" charset="0"/>
                <a:cs typeface="Calibri" panose="020F0502020204030204" pitchFamily="34" charset="0"/>
              </a:rPr>
              <a:t>287 € pour 70 heures de travail prestées </a:t>
            </a:r>
          </a:p>
          <a:p>
            <a:pPr lvl="1"/>
            <a:r>
              <a:rPr lang="fr-BE" sz="1400" dirty="0">
                <a:latin typeface="Calibri" panose="020F0502020204030204" pitchFamily="34" charset="0"/>
                <a:cs typeface="Calibri" panose="020F0502020204030204" pitchFamily="34" charset="0"/>
              </a:rPr>
              <a:t>2.583 € par an (pour un maximum de 630 heures)</a:t>
            </a:r>
          </a:p>
          <a:p>
            <a:r>
              <a:rPr lang="fr-BE" sz="1700" dirty="0">
                <a:latin typeface="Calibri" panose="020F0502020204030204" pitchFamily="34" charset="0"/>
                <a:cs typeface="Calibri" panose="020F0502020204030204" pitchFamily="34" charset="0"/>
              </a:rPr>
              <a:t>Intervention dans les </a:t>
            </a:r>
            <a:r>
              <a:rPr lang="fr-BE" sz="1700" b="1" dirty="0">
                <a:solidFill>
                  <a:srgbClr val="7E676D"/>
                </a:solidFill>
                <a:latin typeface="Calibri" panose="020F0502020204030204" pitchFamily="34" charset="0"/>
                <a:cs typeface="Calibri" panose="020F0502020204030204" pitchFamily="34" charset="0"/>
              </a:rPr>
              <a:t>frais de déplacement</a:t>
            </a:r>
          </a:p>
          <a:p>
            <a:r>
              <a:rPr lang="fr-BE" sz="1700" b="1" dirty="0">
                <a:solidFill>
                  <a:srgbClr val="7E676D"/>
                </a:solidFill>
                <a:latin typeface="Calibri" panose="020F0502020204030204" pitchFamily="34" charset="0"/>
                <a:cs typeface="Calibri" panose="020F0502020204030204" pitchFamily="34" charset="0"/>
              </a:rPr>
              <a:t>Flexibilité</a:t>
            </a:r>
            <a:r>
              <a:rPr lang="fr-BE" sz="1700" dirty="0">
                <a:latin typeface="Calibri" panose="020F0502020204030204" pitchFamily="34" charset="0"/>
                <a:cs typeface="Calibri" panose="020F0502020204030204" pitchFamily="34" charset="0"/>
              </a:rPr>
              <a:t> : souplesse dans l’organisation des horaires de travail / possibilité de </a:t>
            </a:r>
            <a:r>
              <a:rPr lang="fr-BE" sz="1700" b="1" dirty="0">
                <a:solidFill>
                  <a:srgbClr val="7E676D"/>
                </a:solidFill>
                <a:latin typeface="Calibri" panose="020F0502020204030204" pitchFamily="34" charset="0"/>
                <a:cs typeface="Calibri" panose="020F0502020204030204" pitchFamily="34" charset="0"/>
              </a:rPr>
              <a:t>progressivité</a:t>
            </a:r>
            <a:endParaRPr lang="fr-BE" sz="1700" dirty="0">
              <a:latin typeface="Calibri" panose="020F0502020204030204" pitchFamily="34" charset="0"/>
              <a:cs typeface="Calibri" panose="020F0502020204030204" pitchFamily="34" charset="0"/>
            </a:endParaRPr>
          </a:p>
          <a:p>
            <a:r>
              <a:rPr lang="fr-BE" sz="1700" b="1" dirty="0">
                <a:solidFill>
                  <a:srgbClr val="7E676D"/>
                </a:solidFill>
                <a:latin typeface="Calibri" panose="020F0502020204030204" pitchFamily="34" charset="0"/>
                <a:cs typeface="Calibri" panose="020F0502020204030204" pitchFamily="34" charset="0"/>
              </a:rPr>
              <a:t>Proximité </a:t>
            </a:r>
            <a:r>
              <a:rPr lang="fr-BE" sz="1700" dirty="0">
                <a:latin typeface="Calibri" panose="020F0502020204030204" pitchFamily="34" charset="0"/>
                <a:cs typeface="Calibri" panose="020F0502020204030204" pitchFamily="34" charset="0"/>
              </a:rPr>
              <a:t>: possibilité de travailler près de son domicile</a:t>
            </a:r>
          </a:p>
          <a:p>
            <a:r>
              <a:rPr lang="fr-BE" sz="1700" b="1" dirty="0">
                <a:solidFill>
                  <a:srgbClr val="7E676D"/>
                </a:solidFill>
                <a:latin typeface="Calibri" panose="020F0502020204030204" pitchFamily="34" charset="0"/>
                <a:cs typeface="Calibri" panose="020F0502020204030204" pitchFamily="34" charset="0"/>
              </a:rPr>
              <a:t>Assurance</a:t>
            </a:r>
            <a:r>
              <a:rPr lang="fr-BE" sz="1700" dirty="0">
                <a:solidFill>
                  <a:srgbClr val="7E676D"/>
                </a:solidFill>
                <a:latin typeface="Calibri" panose="020F0502020204030204" pitchFamily="34" charset="0"/>
                <a:cs typeface="Calibri" panose="020F0502020204030204" pitchFamily="34" charset="0"/>
              </a:rPr>
              <a:t> </a:t>
            </a:r>
            <a:r>
              <a:rPr lang="fr-BE" sz="1700" dirty="0">
                <a:latin typeface="Calibri" panose="020F0502020204030204" pitchFamily="34" charset="0"/>
                <a:cs typeface="Calibri" panose="020F0502020204030204" pitchFamily="34" charset="0"/>
              </a:rPr>
              <a:t>contre les accidents de travail et assurance responsabilité civile</a:t>
            </a:r>
          </a:p>
          <a:p>
            <a:r>
              <a:rPr lang="fr-BE" sz="1700" dirty="0">
                <a:latin typeface="Calibri" panose="020F0502020204030204" pitchFamily="34" charset="0"/>
                <a:cs typeface="Calibri" panose="020F0502020204030204" pitchFamily="34" charset="0"/>
              </a:rPr>
              <a:t>Maintien du droit aux </a:t>
            </a:r>
            <a:r>
              <a:rPr lang="fr-BE" sz="1700" b="1" dirty="0">
                <a:solidFill>
                  <a:srgbClr val="7E676D"/>
                </a:solidFill>
                <a:latin typeface="Calibri" panose="020F0502020204030204" pitchFamily="34" charset="0"/>
                <a:cs typeface="Calibri" panose="020F0502020204030204" pitchFamily="34" charset="0"/>
              </a:rPr>
              <a:t>avantages à l'embauche </a:t>
            </a:r>
            <a:r>
              <a:rPr lang="fr-BE" sz="1700" dirty="0">
                <a:latin typeface="Calibri" panose="020F0502020204030204" pitchFamily="34" charset="0"/>
                <a:cs typeface="Calibri" panose="020F0502020204030204" pitchFamily="34" charset="0"/>
              </a:rPr>
              <a:t>accordés aux chômeurs et accès aux différents plans de résorption du chômage</a:t>
            </a:r>
          </a:p>
          <a:p>
            <a:pPr>
              <a:buClr>
                <a:schemeClr val="bg2">
                  <a:lumMod val="50000"/>
                </a:schemeClr>
              </a:buClr>
            </a:pPr>
            <a:r>
              <a:rPr lang="fr-BE" sz="1700" b="1" dirty="0">
                <a:solidFill>
                  <a:srgbClr val="7E676D"/>
                </a:solidFill>
                <a:latin typeface="Calibri" panose="020F0502020204030204" pitchFamily="34" charset="0"/>
                <a:cs typeface="Calibri" panose="020F0502020204030204" pitchFamily="34" charset="0"/>
              </a:rPr>
              <a:t>Contact, suivi et accompagnement </a:t>
            </a:r>
            <a:r>
              <a:rPr lang="fr-BE" sz="1700" dirty="0">
                <a:latin typeface="Calibri" panose="020F0502020204030204" pitchFamily="34" charset="0"/>
                <a:cs typeface="Calibri" panose="020F0502020204030204" pitchFamily="34" charset="0"/>
              </a:rPr>
              <a:t>par le collaborateur ALE</a:t>
            </a:r>
          </a:p>
          <a:p>
            <a:endParaRPr lang="fr-BE" sz="1800" dirty="0">
              <a:latin typeface="Calibri" panose="020F0502020204030204" pitchFamily="34" charset="0"/>
              <a:cs typeface="Calibri" panose="020F0502020204030204" pitchFamily="34" charset="0"/>
            </a:endParaRPr>
          </a:p>
          <a:p>
            <a:endParaRPr lang="fr-BE"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52306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9C493D9-2697-A167-ED2F-B10C9C89015E}"/>
              </a:ext>
            </a:extLst>
          </p:cNvPr>
          <p:cNvSpPr txBox="1"/>
          <p:nvPr/>
        </p:nvSpPr>
        <p:spPr>
          <a:xfrm>
            <a:off x="619432" y="934065"/>
            <a:ext cx="10982633" cy="707886"/>
          </a:xfrm>
          <a:prstGeom prst="rect">
            <a:avLst/>
          </a:prstGeom>
          <a:noFill/>
        </p:spPr>
        <p:txBody>
          <a:bodyPr wrap="square" rtlCol="0">
            <a:spAutoFit/>
          </a:bodyPr>
          <a:lstStyle/>
          <a:p>
            <a:r>
              <a:rPr lang="fr-BE" sz="4000" b="1" dirty="0">
                <a:solidFill>
                  <a:srgbClr val="7E676D"/>
                </a:solidFill>
                <a:latin typeface="Calibri" panose="020F0502020204030204" pitchFamily="34" charset="0"/>
                <a:cs typeface="Calibri" panose="020F0502020204030204" pitchFamily="34" charset="0"/>
              </a:rPr>
              <a:t>Ce qu’il faut retenir des ALE</a:t>
            </a:r>
          </a:p>
        </p:txBody>
      </p:sp>
      <p:sp>
        <p:nvSpPr>
          <p:cNvPr id="4" name="ZoneTexte 3">
            <a:extLst>
              <a:ext uri="{FF2B5EF4-FFF2-40B4-BE49-F238E27FC236}">
                <a16:creationId xmlns:a16="http://schemas.microsoft.com/office/drawing/2014/main" id="{12BEF45A-128E-DF67-5A18-460A7627416B}"/>
              </a:ext>
            </a:extLst>
          </p:cNvPr>
          <p:cNvSpPr txBox="1"/>
          <p:nvPr/>
        </p:nvSpPr>
        <p:spPr>
          <a:xfrm>
            <a:off x="471948" y="2629317"/>
            <a:ext cx="11277600" cy="2800767"/>
          </a:xfrm>
          <a:prstGeom prst="rect">
            <a:avLst/>
          </a:prstGeom>
          <a:noFill/>
        </p:spPr>
        <p:txBody>
          <a:bodyPr wrap="square" rtlCol="0">
            <a:spAutoFit/>
          </a:bodyPr>
          <a:lstStyle/>
          <a:p>
            <a:pPr marL="285750" indent="-285750">
              <a:buFont typeface="Arial" panose="020B0604020202020204" pitchFamily="34" charset="0"/>
              <a:buChar char="•"/>
            </a:pPr>
            <a:r>
              <a:rPr lang="fr-BE" sz="2400" dirty="0">
                <a:latin typeface="Calibri" panose="020F0502020204030204" pitchFamily="34" charset="0"/>
                <a:cs typeface="Calibri" panose="020F0502020204030204" pitchFamily="34" charset="0"/>
              </a:rPr>
              <a:t>Les </a:t>
            </a:r>
            <a:r>
              <a:rPr lang="fr-BE" sz="2400" b="1" dirty="0">
                <a:latin typeface="Calibri" panose="020F0502020204030204" pitchFamily="34" charset="0"/>
                <a:cs typeface="Calibri" panose="020F0502020204030204" pitchFamily="34" charset="0"/>
              </a:rPr>
              <a:t>ALE sont une solution de proximité quand il n'y a pas de réponse ailleurs</a:t>
            </a:r>
            <a:r>
              <a:rPr lang="fr-BE" sz="2400" dirty="0">
                <a:latin typeface="Calibri" panose="020F0502020204030204" pitchFamily="34" charset="0"/>
                <a:cs typeface="Calibri" panose="020F0502020204030204" pitchFamily="34" charset="0"/>
              </a:rPr>
              <a:t> : le maillon quand il manque quelque chose dans le parcours du chercheur d'emploi.  </a:t>
            </a:r>
          </a:p>
          <a:p>
            <a:pPr marL="285750" indent="-285750">
              <a:buFont typeface="Arial" panose="020B0604020202020204" pitchFamily="34" charset="0"/>
              <a:buChar char="•"/>
            </a:pPr>
            <a:endParaRPr lang="fr-BE"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fr-BE"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BE" sz="2400" dirty="0">
                <a:latin typeface="Calibri" panose="020F0502020204030204" pitchFamily="34" charset="0"/>
                <a:cs typeface="Calibri" panose="020F0502020204030204" pitchFamily="34" charset="0"/>
              </a:rPr>
              <a:t>Le </a:t>
            </a:r>
            <a:r>
              <a:rPr lang="fr-BE" sz="2400" b="1" dirty="0">
                <a:latin typeface="Calibri" panose="020F0502020204030204" pitchFamily="34" charset="0"/>
                <a:cs typeface="Calibri" panose="020F0502020204030204" pitchFamily="34" charset="0"/>
              </a:rPr>
              <a:t>couteau suisse </a:t>
            </a:r>
            <a:r>
              <a:rPr lang="fr-BE" sz="2400" dirty="0">
                <a:latin typeface="Calibri" panose="020F0502020204030204" pitchFamily="34" charset="0"/>
                <a:cs typeface="Calibri" panose="020F0502020204030204" pitchFamily="34" charset="0"/>
              </a:rPr>
              <a:t>du chercheur d’emploi et de toutes les personnes qui sont amenées à l’aider.</a:t>
            </a:r>
          </a:p>
          <a:p>
            <a:endParaRPr lang="fr-BE" sz="1600" b="0" i="1" dirty="0">
              <a:solidFill>
                <a:srgbClr val="333333"/>
              </a:solidFill>
              <a:effectLst/>
              <a:latin typeface="SEGOE UI" panose="020B0502040204020203" pitchFamily="34" charset="0"/>
            </a:endParaRPr>
          </a:p>
          <a:p>
            <a:endParaRPr lang="fr-BE" sz="1600" dirty="0"/>
          </a:p>
        </p:txBody>
      </p:sp>
    </p:spTree>
    <p:extLst>
      <p:ext uri="{BB962C8B-B14F-4D97-AF65-F5344CB8AC3E}">
        <p14:creationId xmlns:p14="http://schemas.microsoft.com/office/powerpoint/2010/main" val="3460570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7212-3767-3899-71BF-E7E14B9383B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67A7EFD-A26B-9B40-9542-949F253CFFE9}"/>
              </a:ext>
            </a:extLst>
          </p:cNvPr>
          <p:cNvSpPr txBox="1"/>
          <p:nvPr/>
        </p:nvSpPr>
        <p:spPr>
          <a:xfrm>
            <a:off x="471948" y="717755"/>
            <a:ext cx="6882581" cy="707886"/>
          </a:xfrm>
          <a:prstGeom prst="rect">
            <a:avLst/>
          </a:prstGeom>
          <a:noFill/>
        </p:spPr>
        <p:txBody>
          <a:bodyPr wrap="square" rtlCol="0">
            <a:spAutoFit/>
          </a:bodyPr>
          <a:lstStyle/>
          <a:p>
            <a:r>
              <a:rPr lang="fr-BE" sz="4000" b="1" dirty="0">
                <a:solidFill>
                  <a:srgbClr val="7E676D"/>
                </a:solidFill>
                <a:latin typeface="Calibri" panose="020F0502020204030204" pitchFamily="34" charset="0"/>
                <a:cs typeface="Calibri" panose="020F0502020204030204" pitchFamily="34" charset="0"/>
              </a:rPr>
              <a:t>Les ALE autour de nous</a:t>
            </a:r>
          </a:p>
        </p:txBody>
      </p:sp>
      <p:sp>
        <p:nvSpPr>
          <p:cNvPr id="4" name="ZoneTexte 3">
            <a:extLst>
              <a:ext uri="{FF2B5EF4-FFF2-40B4-BE49-F238E27FC236}">
                <a16:creationId xmlns:a16="http://schemas.microsoft.com/office/drawing/2014/main" id="{B82EB2E7-4EF0-B2B1-0FB2-5059042DEE16}"/>
              </a:ext>
            </a:extLst>
          </p:cNvPr>
          <p:cNvSpPr txBox="1"/>
          <p:nvPr/>
        </p:nvSpPr>
        <p:spPr>
          <a:xfrm>
            <a:off x="570270" y="1582958"/>
            <a:ext cx="7148053" cy="4478149"/>
          </a:xfrm>
          <a:prstGeom prst="rect">
            <a:avLst/>
          </a:prstGeom>
          <a:noFill/>
        </p:spPr>
        <p:txBody>
          <a:bodyPr wrap="square" rtlCol="0">
            <a:spAutoFit/>
          </a:bodyPr>
          <a:lstStyle/>
          <a:p>
            <a:r>
              <a:rPr lang="fr-BE" sz="1500" dirty="0"/>
              <a:t>Bastogne : </a:t>
            </a:r>
            <a:r>
              <a:rPr lang="fr-BE" sz="1500" dirty="0">
                <a:hlinkClick r:id="rId3"/>
              </a:rPr>
              <a:t>ale@bastogne.be</a:t>
            </a:r>
            <a:r>
              <a:rPr lang="fr-BE" sz="1500" dirty="0"/>
              <a:t> – 0494/803.378</a:t>
            </a:r>
          </a:p>
          <a:p>
            <a:r>
              <a:rPr lang="fr-BE" sz="1500" dirty="0"/>
              <a:t>Bertrix (</a:t>
            </a:r>
            <a:r>
              <a:rPr lang="fr-BE" sz="1500" dirty="0" err="1"/>
              <a:t>Herbeumont</a:t>
            </a:r>
            <a:r>
              <a:rPr lang="fr-BE" sz="1500" dirty="0"/>
              <a:t>) : </a:t>
            </a:r>
            <a:r>
              <a:rPr lang="fr-BE" sz="1500" dirty="0">
                <a:hlinkClick r:id="rId4"/>
              </a:rPr>
              <a:t>ale.bertrix@outlook.com</a:t>
            </a:r>
            <a:r>
              <a:rPr lang="fr-BE" sz="1500" dirty="0"/>
              <a:t> – 0476/030.957</a:t>
            </a:r>
          </a:p>
          <a:p>
            <a:r>
              <a:rPr lang="fr-BE" sz="1500" dirty="0"/>
              <a:t>Durbuy : </a:t>
            </a:r>
            <a:r>
              <a:rPr lang="fr-BE" sz="1500" dirty="0">
                <a:hlinkClick r:id="rId5"/>
              </a:rPr>
              <a:t>ale@durbuy.be</a:t>
            </a:r>
            <a:r>
              <a:rPr lang="fr-BE" sz="1500" dirty="0"/>
              <a:t> – 0471/417.260</a:t>
            </a:r>
          </a:p>
          <a:p>
            <a:r>
              <a:rPr lang="fr-BE" sz="1500" dirty="0" err="1"/>
              <a:t>Erezée</a:t>
            </a:r>
            <a:r>
              <a:rPr lang="fr-BE" sz="1500" dirty="0"/>
              <a:t> : </a:t>
            </a:r>
            <a:r>
              <a:rPr lang="fr-BE" sz="1500" dirty="0">
                <a:hlinkClick r:id="rId6"/>
              </a:rPr>
              <a:t>ale.erezee@outlook.be</a:t>
            </a:r>
            <a:r>
              <a:rPr lang="fr-BE" sz="1500" dirty="0"/>
              <a:t> – 0476/060.804</a:t>
            </a:r>
          </a:p>
          <a:p>
            <a:r>
              <a:rPr lang="fr-BE" sz="1500" dirty="0" err="1"/>
              <a:t>Hotton</a:t>
            </a:r>
            <a:r>
              <a:rPr lang="fr-BE" sz="1500" dirty="0"/>
              <a:t> : </a:t>
            </a:r>
            <a:r>
              <a:rPr lang="fr-BE" sz="1500" dirty="0">
                <a:hlinkClick r:id="rId7"/>
              </a:rPr>
              <a:t>ale@hotton.be</a:t>
            </a:r>
            <a:r>
              <a:rPr lang="fr-BE" sz="1500" dirty="0"/>
              <a:t> – 0476/060.804</a:t>
            </a:r>
          </a:p>
          <a:p>
            <a:r>
              <a:rPr lang="fr-BE" sz="1500" dirty="0"/>
              <a:t>Houffalize : </a:t>
            </a:r>
            <a:r>
              <a:rPr lang="fr-BE" sz="1500" dirty="0">
                <a:hlinkClick r:id="rId8"/>
              </a:rPr>
              <a:t>ale@ale-houffalize.be</a:t>
            </a:r>
            <a:r>
              <a:rPr lang="fr-BE" sz="1500" dirty="0"/>
              <a:t> – 061/270.308</a:t>
            </a:r>
          </a:p>
          <a:p>
            <a:r>
              <a:rPr lang="fr-BE" sz="1500" dirty="0"/>
              <a:t>La Roche-en-Ardenne : </a:t>
            </a:r>
            <a:r>
              <a:rPr lang="fr-BE" sz="1500" dirty="0">
                <a:hlinkClick r:id="rId9"/>
              </a:rPr>
              <a:t>alelaroche524@gmail.com</a:t>
            </a:r>
            <a:r>
              <a:rPr lang="fr-BE" sz="1500" dirty="0"/>
              <a:t> –0476/034.457</a:t>
            </a:r>
          </a:p>
          <a:p>
            <a:r>
              <a:rPr lang="fr-BE" sz="1500" dirty="0"/>
              <a:t>Libramont-Chevigny : </a:t>
            </a:r>
            <a:r>
              <a:rPr lang="fr-BE" sz="1500" dirty="0">
                <a:hlinkClick r:id="rId10"/>
              </a:rPr>
              <a:t>ale.libramont@skynet.be</a:t>
            </a:r>
            <a:r>
              <a:rPr lang="fr-BE" sz="1500" dirty="0"/>
              <a:t> – 0497/493.998</a:t>
            </a:r>
          </a:p>
          <a:p>
            <a:r>
              <a:rPr lang="fr-BE" sz="1500" dirty="0"/>
              <a:t>Marche-en-Famenne : </a:t>
            </a:r>
            <a:r>
              <a:rPr lang="fr-BE" sz="1500" dirty="0">
                <a:hlinkClick r:id="rId11"/>
              </a:rPr>
              <a:t>ale@marche.be</a:t>
            </a:r>
            <a:r>
              <a:rPr lang="fr-BE" sz="1500" dirty="0"/>
              <a:t> – 0490/660.606</a:t>
            </a:r>
          </a:p>
          <a:p>
            <a:r>
              <a:rPr lang="fr-BE" sz="1500" dirty="0"/>
              <a:t>Nassogne : </a:t>
            </a:r>
            <a:r>
              <a:rPr lang="fr-BE" sz="1500" dirty="0">
                <a:hlinkClick r:id="rId12"/>
              </a:rPr>
              <a:t>ale.nassogne@skynet.be</a:t>
            </a:r>
            <a:r>
              <a:rPr lang="fr-BE" sz="1500" dirty="0"/>
              <a:t> – 0476/034.457</a:t>
            </a:r>
          </a:p>
          <a:p>
            <a:r>
              <a:rPr lang="fr-BE" sz="1500" dirty="0"/>
              <a:t>Neufchâteau : </a:t>
            </a:r>
            <a:r>
              <a:rPr lang="fr-BE" sz="1500" dirty="0">
                <a:hlinkClick r:id="rId13"/>
              </a:rPr>
              <a:t>pinson_fan@yahoo.fr</a:t>
            </a:r>
            <a:r>
              <a:rPr lang="fr-BE" sz="1500" dirty="0"/>
              <a:t> – 0497/641.599</a:t>
            </a:r>
          </a:p>
          <a:p>
            <a:r>
              <a:rPr lang="fr-BE" sz="1500" dirty="0" err="1"/>
              <a:t>Paliseul</a:t>
            </a:r>
            <a:r>
              <a:rPr lang="fr-BE" sz="1500" dirty="0"/>
              <a:t> : </a:t>
            </a:r>
            <a:r>
              <a:rPr lang="fr-BE" sz="1500" dirty="0">
                <a:hlinkClick r:id="rId14"/>
              </a:rPr>
              <a:t>ale.paliseul@gmail.com</a:t>
            </a:r>
            <a:r>
              <a:rPr lang="fr-BE" sz="1500" dirty="0"/>
              <a:t> – 0491/882.798</a:t>
            </a:r>
          </a:p>
          <a:p>
            <a:r>
              <a:rPr lang="fr-BE" sz="1500" dirty="0" err="1"/>
              <a:t>Rendeux</a:t>
            </a:r>
            <a:r>
              <a:rPr lang="fr-BE" sz="1500" dirty="0"/>
              <a:t> : </a:t>
            </a:r>
            <a:r>
              <a:rPr lang="fr-BE" sz="1500" dirty="0">
                <a:hlinkClick r:id="rId15"/>
              </a:rPr>
              <a:t>ale@rendeux.be</a:t>
            </a:r>
            <a:r>
              <a:rPr lang="fr-BE" sz="1500" dirty="0"/>
              <a:t> – 0476/060.804</a:t>
            </a:r>
          </a:p>
          <a:p>
            <a:r>
              <a:rPr lang="fr-BE" sz="1500" dirty="0" err="1"/>
              <a:t>Sainte-Ode</a:t>
            </a:r>
            <a:r>
              <a:rPr lang="fr-BE" sz="1500" dirty="0"/>
              <a:t> : </a:t>
            </a:r>
            <a:r>
              <a:rPr lang="fr-BE" sz="1500" dirty="0">
                <a:hlinkClick r:id="rId16"/>
              </a:rPr>
              <a:t>ale.stode@belgacom.net</a:t>
            </a:r>
            <a:r>
              <a:rPr lang="fr-BE" sz="1500" dirty="0"/>
              <a:t> – 0497/493.998</a:t>
            </a:r>
          </a:p>
          <a:p>
            <a:r>
              <a:rPr lang="fr-BE" sz="1500" dirty="0"/>
              <a:t>Saint-Hubert : </a:t>
            </a:r>
            <a:r>
              <a:rPr lang="fr-BE" sz="1500" dirty="0">
                <a:hlinkClick r:id="rId17"/>
              </a:rPr>
              <a:t>ale.saint-hubert@skynet.be</a:t>
            </a:r>
            <a:r>
              <a:rPr lang="fr-BE" sz="1500" dirty="0"/>
              <a:t> – 0494/803.378</a:t>
            </a:r>
          </a:p>
          <a:p>
            <a:r>
              <a:rPr lang="fr-BE" sz="1500" dirty="0" err="1"/>
              <a:t>Tellin</a:t>
            </a:r>
            <a:r>
              <a:rPr lang="fr-BE" sz="1500" dirty="0"/>
              <a:t> : </a:t>
            </a:r>
            <a:r>
              <a:rPr lang="fr-BE" sz="1500" dirty="0">
                <a:hlinkClick r:id="rId18"/>
              </a:rPr>
              <a:t>ale.tellin539@gmail.com</a:t>
            </a:r>
            <a:r>
              <a:rPr lang="fr-BE" sz="1500" dirty="0"/>
              <a:t> – 0476/034.457</a:t>
            </a:r>
          </a:p>
          <a:p>
            <a:r>
              <a:rPr lang="fr-BE" sz="1500" dirty="0" err="1"/>
              <a:t>Tenneville</a:t>
            </a:r>
            <a:r>
              <a:rPr lang="fr-BE" sz="1500" dirty="0"/>
              <a:t> : </a:t>
            </a:r>
            <a:r>
              <a:rPr lang="fr-BE" sz="1500" dirty="0">
                <a:hlinkClick r:id="rId19"/>
              </a:rPr>
              <a:t>marie.paquay@tenneville.be</a:t>
            </a:r>
            <a:r>
              <a:rPr lang="fr-BE" sz="1500" dirty="0"/>
              <a:t> – 0478/934.884</a:t>
            </a:r>
          </a:p>
          <a:p>
            <a:r>
              <a:rPr lang="fr-BE" sz="1500" dirty="0"/>
              <a:t>Vaux-sur-Sûre : </a:t>
            </a:r>
            <a:r>
              <a:rPr lang="fr-BE" sz="1500" dirty="0">
                <a:hlinkClick r:id="rId13"/>
              </a:rPr>
              <a:t>pinson_fan@yahoo.fr</a:t>
            </a:r>
            <a:r>
              <a:rPr lang="fr-BE" sz="1500" dirty="0"/>
              <a:t> – 0497/641.599</a:t>
            </a:r>
          </a:p>
          <a:p>
            <a:r>
              <a:rPr lang="fr-BE" sz="1500" dirty="0" err="1"/>
              <a:t>Wellin-Libin-Daverdisse</a:t>
            </a:r>
            <a:r>
              <a:rPr lang="fr-BE" sz="1500" dirty="0"/>
              <a:t> : </a:t>
            </a:r>
            <a:r>
              <a:rPr lang="fr-BE" sz="1500" dirty="0">
                <a:hlinkClick r:id="rId20"/>
              </a:rPr>
              <a:t>ale.wld.540@gmail.com</a:t>
            </a:r>
            <a:r>
              <a:rPr lang="fr-BE" sz="1500" dirty="0"/>
              <a:t> – 0473/130.495 </a:t>
            </a:r>
          </a:p>
        </p:txBody>
      </p:sp>
    </p:spTree>
    <p:extLst>
      <p:ext uri="{BB962C8B-B14F-4D97-AF65-F5344CB8AC3E}">
        <p14:creationId xmlns:p14="http://schemas.microsoft.com/office/powerpoint/2010/main" val="3816345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8A32-C345-5505-7439-802A9929AFE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DB7DB2E-219E-B12F-052E-AED34D77E4D2}"/>
              </a:ext>
            </a:extLst>
          </p:cNvPr>
          <p:cNvPicPr>
            <a:picLocks noChangeAspect="1"/>
          </p:cNvPicPr>
          <p:nvPr/>
        </p:nvPicPr>
        <p:blipFill>
          <a:blip r:embed="rId3"/>
          <a:stretch>
            <a:fillRect/>
          </a:stretch>
        </p:blipFill>
        <p:spPr>
          <a:xfrm>
            <a:off x="4078428" y="1368039"/>
            <a:ext cx="4035144" cy="4121921"/>
          </a:xfrm>
          <a:prstGeom prst="rect">
            <a:avLst/>
          </a:prstGeom>
        </p:spPr>
      </p:pic>
    </p:spTree>
    <p:extLst>
      <p:ext uri="{BB962C8B-B14F-4D97-AF65-F5344CB8AC3E}">
        <p14:creationId xmlns:p14="http://schemas.microsoft.com/office/powerpoint/2010/main" val="113762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112</TotalTime>
  <Words>1352</Words>
  <Application>Microsoft Office PowerPoint</Application>
  <PresentationFormat>Grand écran</PresentationFormat>
  <Paragraphs>159</Paragraphs>
  <Slides>9</Slides>
  <Notes>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Aptos</vt:lpstr>
      <vt:lpstr>Aptos (Corps)</vt:lpstr>
      <vt:lpstr>Aptos Display</vt:lpstr>
      <vt:lpstr>Arial</vt:lpstr>
      <vt:lpstr>Calibri</vt:lpstr>
      <vt:lpstr>SEGOE UI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DECHAMPS Amélie</dc:creator>
  <cp:lastModifiedBy>ROCK SABRINA</cp:lastModifiedBy>
  <cp:revision>2</cp:revision>
  <dcterms:created xsi:type="dcterms:W3CDTF">2025-01-17T10:14:32Z</dcterms:created>
  <dcterms:modified xsi:type="dcterms:W3CDTF">2025-03-10T14:12:40Z</dcterms:modified>
</cp:coreProperties>
</file>